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583" r:id="rId4"/>
    <p:sldId id="593" r:id="rId5"/>
    <p:sldId id="594" r:id="rId6"/>
    <p:sldId id="595" r:id="rId7"/>
    <p:sldId id="597" r:id="rId8"/>
    <p:sldId id="598" r:id="rId9"/>
    <p:sldId id="599" r:id="rId10"/>
    <p:sldId id="600" r:id="rId11"/>
    <p:sldId id="596" r:id="rId12"/>
    <p:sldId id="562" r:id="rId13"/>
    <p:sldId id="554"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62" d="100"/>
          <a:sy n="62" d="100"/>
        </p:scale>
        <p:origin x="744"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2019-08-01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8/1/2019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Comparison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Comparison operators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Sequences of comparison operators</a:t>
            </a:r>
            <a:endParaRPr lang="en-CA" dirty="0"/>
          </a:p>
        </p:txBody>
      </p:sp>
      <p:sp>
        <p:nvSpPr>
          <p:cNvPr id="3" name="Content Placeholder 2"/>
          <p:cNvSpPr>
            <a:spLocks noGrp="1"/>
          </p:cNvSpPr>
          <p:nvPr>
            <p:ph idx="1"/>
          </p:nvPr>
        </p:nvSpPr>
        <p:spPr/>
        <p:txBody>
          <a:bodyPr/>
          <a:lstStyle/>
          <a:p>
            <a:r>
              <a:rPr lang="en-CA" dirty="0" smtClean="0"/>
              <a:t>New programmers may try the following:</a:t>
            </a:r>
            <a:endParaRPr lang="en-CA" dirty="0" smtClean="0"/>
          </a:p>
          <a:p>
            <a:pPr marL="400050" lvl="1" indent="0" algn="ctr">
              <a:buNone/>
            </a:pP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cout</a:t>
            </a:r>
            <a:r>
              <a:rPr lang="en-CA" dirty="0" smtClean="0">
                <a:latin typeface="Consolas" panose="020B0609020204030204" pitchFamily="49" charset="0"/>
                <a:cs typeface="Consolas" panose="020B0609020204030204" pitchFamily="49" charset="0"/>
              </a:rPr>
              <a:t> &lt;&lt; (3 &lt; 4 &lt; 5) &lt;&lt;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algn="l"/>
            <a:endParaRPr lang="en-CA" dirty="0" smtClean="0"/>
          </a:p>
          <a:p>
            <a:r>
              <a:rPr lang="en-CA" dirty="0" smtClean="0"/>
              <a:t>The output is </a:t>
            </a:r>
            <a:r>
              <a:rPr lang="en-CA" dirty="0" smtClean="0">
                <a:latin typeface="Consolas" panose="020B0609020204030204" pitchFamily="49" charset="0"/>
              </a:rPr>
              <a:t>1</a:t>
            </a:r>
            <a:r>
              <a:rPr lang="en-CA" dirty="0" smtClean="0"/>
              <a:t>, so was this not successful? Try it with:</a:t>
            </a:r>
          </a:p>
          <a:p>
            <a:pPr marL="400050" lvl="1" indent="0" algn="ctr">
              <a:buNone/>
            </a:pPr>
            <a:r>
              <a:rPr lang="en-CA" dirty="0" err="1"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(-5 </a:t>
            </a:r>
            <a:r>
              <a:rPr lang="en-CA" dirty="0">
                <a:latin typeface="Consolas" panose="020B0609020204030204" pitchFamily="49" charset="0"/>
                <a:cs typeface="Consolas" panose="020B0609020204030204" pitchFamily="49" charset="0"/>
              </a:rPr>
              <a:t>&lt; </a:t>
            </a:r>
            <a:r>
              <a:rPr lang="en-CA" dirty="0" smtClean="0">
                <a:latin typeface="Consolas" panose="020B0609020204030204" pitchFamily="49" charset="0"/>
                <a:cs typeface="Consolas" panose="020B0609020204030204" pitchFamily="49" charset="0"/>
              </a:rPr>
              <a:t>-4 </a:t>
            </a:r>
            <a:r>
              <a:rPr lang="en-CA" dirty="0">
                <a:latin typeface="Consolas" panose="020B0609020204030204" pitchFamily="49" charset="0"/>
                <a:cs typeface="Consolas" panose="020B0609020204030204" pitchFamily="49" charset="0"/>
              </a:rPr>
              <a:t>&lt; </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0" indent="0">
              <a:buNone/>
            </a:pPr>
            <a:endParaRPr lang="en-CA" dirty="0" smtClean="0"/>
          </a:p>
          <a:p>
            <a:r>
              <a:rPr lang="en-CA" dirty="0" smtClean="0"/>
              <a:t>This fails:  why?</a:t>
            </a:r>
            <a:endParaRPr lang="en-CA" dirty="0" smtClean="0"/>
          </a:p>
          <a:p>
            <a:pPr lvl="1"/>
            <a:r>
              <a:rPr lang="en-CA" dirty="0" smtClean="0"/>
              <a:t>Just like with </a:t>
            </a:r>
            <a:r>
              <a:rPr lang="en-CA" dirty="0" smtClean="0">
                <a:latin typeface="Consolas" panose="020B0609020204030204" pitchFamily="49" charset="0"/>
              </a:rPr>
              <a:t>3 + 4 + 5</a:t>
            </a:r>
            <a:r>
              <a:rPr lang="en-CA" dirty="0" smtClean="0"/>
              <a:t>, the above </a:t>
            </a:r>
            <a:r>
              <a:rPr lang="en-CA" dirty="0" smtClean="0"/>
              <a:t>are evaluated as</a:t>
            </a:r>
          </a:p>
          <a:p>
            <a:pPr marL="457200" lvl="1" indent="0" algn="ctr">
              <a:buNone/>
            </a:pPr>
            <a:r>
              <a:rPr lang="en-CA" dirty="0" smtClean="0">
                <a:latin typeface="Consolas" panose="020B0609020204030204" pitchFamily="49" charset="0"/>
              </a:rPr>
              <a:t>(3 &lt; 4) &lt; 5</a:t>
            </a:r>
          </a:p>
          <a:p>
            <a:pPr marL="457200" lvl="1" indent="0" algn="ctr">
              <a:buNone/>
            </a:pPr>
            <a:r>
              <a:rPr lang="en-US" dirty="0" smtClean="0">
                <a:latin typeface="Consolas" panose="020B0609020204030204" pitchFamily="49" charset="0"/>
              </a:rPr>
              <a:t>(-5 &lt; -4) &lt; -3</a:t>
            </a:r>
          </a:p>
          <a:p>
            <a:pPr lvl="1"/>
            <a:r>
              <a:rPr lang="en-CA" dirty="0" smtClean="0">
                <a:solidFill>
                  <a:prstClr val="black"/>
                </a:solidFill>
              </a:rPr>
              <a:t>In both cases, the first evaluates to </a:t>
            </a:r>
            <a:r>
              <a:rPr lang="en-CA" dirty="0" smtClean="0">
                <a:solidFill>
                  <a:prstClr val="black"/>
                </a:solidFill>
                <a:latin typeface="Consolas" panose="020B0609020204030204" pitchFamily="49" charset="0"/>
              </a:rPr>
              <a:t>true</a:t>
            </a:r>
            <a:r>
              <a:rPr lang="en-CA" dirty="0" smtClean="0">
                <a:solidFill>
                  <a:prstClr val="black"/>
                </a:solidFill>
              </a:rPr>
              <a:t>, or </a:t>
            </a:r>
            <a:r>
              <a:rPr lang="en-CA" dirty="0" smtClean="0">
                <a:solidFill>
                  <a:prstClr val="black"/>
                </a:solidFill>
                <a:latin typeface="Consolas" panose="020B0609020204030204" pitchFamily="49" charset="0"/>
              </a:rPr>
              <a:t>1</a:t>
            </a:r>
            <a:endParaRPr lang="en-CA" dirty="0">
              <a:solidFill>
                <a:prstClr val="black"/>
              </a:solidFill>
              <a:latin typeface="Consolas" panose="020B0609020204030204" pitchFamily="49" charset="0"/>
            </a:endParaRPr>
          </a:p>
          <a:p>
            <a:pPr marL="457200" lvl="1" indent="0" algn="ctr">
              <a:buNone/>
            </a:pPr>
            <a:r>
              <a:rPr lang="en-CA" dirty="0" smtClean="0">
                <a:latin typeface="Consolas" panose="020B0609020204030204" pitchFamily="49" charset="0"/>
              </a:rPr>
              <a:t>1 </a:t>
            </a:r>
            <a:r>
              <a:rPr lang="en-CA" dirty="0">
                <a:latin typeface="Consolas" panose="020B0609020204030204" pitchFamily="49" charset="0"/>
              </a:rPr>
              <a:t>&lt; 5</a:t>
            </a:r>
          </a:p>
          <a:p>
            <a:pPr marL="457200" lvl="1" indent="0" algn="ctr">
              <a:buNone/>
            </a:pPr>
            <a:r>
              <a:rPr lang="en-US" dirty="0" smtClean="0">
                <a:latin typeface="Consolas" panose="020B0609020204030204" pitchFamily="49" charset="0"/>
              </a:rPr>
              <a:t>1 </a:t>
            </a:r>
            <a:r>
              <a:rPr lang="en-US" dirty="0">
                <a:latin typeface="Consolas" panose="020B0609020204030204" pitchFamily="49" charset="0"/>
              </a:rPr>
              <a:t>&lt; -</a:t>
            </a:r>
            <a:r>
              <a:rPr lang="en-US" dirty="0" smtClean="0">
                <a:latin typeface="Consolas" panose="020B0609020204030204" pitchFamily="49" charset="0"/>
              </a:rPr>
              <a:t>3</a:t>
            </a:r>
          </a:p>
          <a:p>
            <a:pPr lvl="1"/>
            <a:r>
              <a:rPr lang="en-CA" dirty="0" smtClean="0">
                <a:solidFill>
                  <a:prstClr val="black"/>
                </a:solidFill>
              </a:rPr>
              <a:t>The first is </a:t>
            </a:r>
            <a:r>
              <a:rPr lang="en-CA" dirty="0" smtClean="0">
                <a:solidFill>
                  <a:prstClr val="black"/>
                </a:solidFill>
                <a:latin typeface="Consolas" panose="020B0609020204030204" pitchFamily="49" charset="0"/>
              </a:rPr>
              <a:t>true</a:t>
            </a:r>
            <a:r>
              <a:rPr lang="en-CA" dirty="0" smtClean="0">
                <a:solidFill>
                  <a:prstClr val="black"/>
                </a:solidFill>
              </a:rPr>
              <a:t>, the second is </a:t>
            </a:r>
            <a:r>
              <a:rPr lang="en-CA" dirty="0" smtClean="0">
                <a:solidFill>
                  <a:prstClr val="black"/>
                </a:solidFill>
                <a:latin typeface="Consolas" panose="020B0609020204030204" pitchFamily="49" charset="0"/>
              </a:rPr>
              <a:t>false</a:t>
            </a:r>
            <a:endParaRPr lang="en-CA" dirty="0">
              <a:solidFill>
                <a:prstClr val="black"/>
              </a:solidFill>
              <a:latin typeface="Consolas" panose="020B0609020204030204" pitchFamily="49" charset="0"/>
            </a:endParaRPr>
          </a:p>
        </p:txBody>
      </p:sp>
    </p:spTree>
    <p:extLst>
      <p:ext uri="{BB962C8B-B14F-4D97-AF65-F5344CB8AC3E}">
        <p14:creationId xmlns:p14="http://schemas.microsoft.com/office/powerpoint/2010/main" val="9239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Upcasting</a:t>
            </a:r>
            <a:endParaRPr lang="en-CA" dirty="0"/>
          </a:p>
        </p:txBody>
      </p:sp>
      <p:sp>
        <p:nvSpPr>
          <p:cNvPr id="3" name="Content Placeholder 2"/>
          <p:cNvSpPr>
            <a:spLocks noGrp="1"/>
          </p:cNvSpPr>
          <p:nvPr>
            <p:ph idx="1"/>
          </p:nvPr>
        </p:nvSpPr>
        <p:spPr/>
        <p:txBody>
          <a:bodyPr/>
          <a:lstStyle/>
          <a:p>
            <a:r>
              <a:rPr lang="en-CA" dirty="0" smtClean="0"/>
              <a:t>If one operand is an integer and the other is a floating-point number, the integer is converted to a floating-point number first:</a:t>
            </a:r>
          </a:p>
          <a:p>
            <a:pPr marL="0" indent="0" algn="l">
              <a:buNone/>
            </a:pPr>
            <a:endParaRPr lang="en-CA" dirty="0"/>
          </a:p>
          <a:p>
            <a:pPr marL="0" indent="0" algn="l">
              <a:buNone/>
            </a:pPr>
            <a:r>
              <a:rPr lang="en-CA" sz="1800" dirty="0" smtClean="0">
                <a:latin typeface="Consolas" panose="020B0609020204030204" pitchFamily="49" charset="0"/>
                <a:cs typeface="Consolas" panose="020B0609020204030204" pitchFamily="49" charset="0"/>
              </a:rPr>
              <a:t>	std::cout &lt;&lt;  (3 &lt; 3.0)      &lt;&lt; std::endl;  // prints 0</a:t>
            </a:r>
          </a:p>
          <a:p>
            <a:pPr marL="0" indent="0" algn="l">
              <a:buNone/>
            </a:pPr>
            <a:r>
              <a:rPr lang="en-CA" sz="1800" dirty="0">
                <a:latin typeface="Consolas" panose="020B0609020204030204" pitchFamily="49" charset="0"/>
                <a:cs typeface="Consolas" panose="020B0609020204030204" pitchFamily="49" charset="0"/>
              </a:rPr>
              <a:t>	std::cout </a:t>
            </a:r>
            <a:r>
              <a:rPr lang="en-CA" sz="1800" dirty="0" smtClean="0">
                <a:latin typeface="Consolas" panose="020B0609020204030204" pitchFamily="49" charset="0"/>
                <a:cs typeface="Consolas" panose="020B0609020204030204" pitchFamily="49" charset="0"/>
              </a:rPr>
              <a:t>&lt;&lt;  (3 != 3.00000) </a:t>
            </a:r>
            <a:r>
              <a:rPr lang="en-CA" sz="1800" dirty="0">
                <a:latin typeface="Consolas" panose="020B0609020204030204" pitchFamily="49" charset="0"/>
                <a:cs typeface="Consolas" panose="020B0609020204030204" pitchFamily="49" charset="0"/>
              </a:rPr>
              <a:t>&lt;&lt; std::endl</a:t>
            </a:r>
            <a:r>
              <a:rPr lang="en-CA" sz="1800" dirty="0" smtClean="0">
                <a:latin typeface="Consolas" panose="020B0609020204030204" pitchFamily="49" charset="0"/>
                <a:cs typeface="Consolas" panose="020B0609020204030204" pitchFamily="49" charset="0"/>
              </a:rPr>
              <a:t>;  // prints 0</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(42 == 42.0)    &lt;&lt; </a:t>
            </a:r>
            <a:r>
              <a:rPr lang="en-CA" sz="1800" dirty="0">
                <a:latin typeface="Consolas" panose="020B0609020204030204" pitchFamily="49" charset="0"/>
                <a:cs typeface="Consolas" panose="020B0609020204030204" pitchFamily="49" charset="0"/>
              </a:rPr>
              <a:t>std::endl</a:t>
            </a:r>
            <a:r>
              <a:rPr lang="en-CA" sz="1800" dirty="0" smtClean="0">
                <a:latin typeface="Consolas" panose="020B0609020204030204" pitchFamily="49" charset="0"/>
                <a:cs typeface="Consolas" panose="020B0609020204030204" pitchFamily="49" charset="0"/>
              </a:rPr>
              <a:t>;  // prints 1</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std::cout </a:t>
            </a:r>
            <a:r>
              <a:rPr lang="en-CA" sz="1800" dirty="0" smtClean="0">
                <a:latin typeface="Consolas" panose="020B0609020204030204" pitchFamily="49" charset="0"/>
                <a:cs typeface="Consolas" panose="020B0609020204030204" pitchFamily="49" charset="0"/>
              </a:rPr>
              <a:t>&lt;&lt;  (0 &lt;= 0.0)     &lt;&lt; </a:t>
            </a:r>
            <a:r>
              <a:rPr lang="en-CA" sz="1800" dirty="0">
                <a:latin typeface="Consolas" panose="020B0609020204030204" pitchFamily="49" charset="0"/>
                <a:cs typeface="Consolas" panose="020B0609020204030204" pitchFamily="49" charset="0"/>
              </a:rPr>
              <a:t>std::endl</a:t>
            </a:r>
            <a:r>
              <a:rPr lang="en-CA" sz="1800" dirty="0" smtClean="0">
                <a:latin typeface="Consolas" panose="020B0609020204030204" pitchFamily="49" charset="0"/>
                <a:cs typeface="Consolas" panose="020B0609020204030204" pitchFamily="49" charset="0"/>
              </a:rPr>
              <a:t>;  // prints 1</a:t>
            </a:r>
          </a:p>
          <a:p>
            <a:pPr marL="0" indent="0" algn="l">
              <a:buNone/>
            </a:pPr>
            <a:endParaRPr lang="en-CA" sz="1800" dirty="0">
              <a:latin typeface="Consolas" panose="020B0609020204030204" pitchFamily="49" charset="0"/>
              <a:cs typeface="Consolas" panose="020B0609020204030204" pitchFamily="49" charset="0"/>
            </a:endParaRPr>
          </a:p>
          <a:p>
            <a:pPr lvl="0"/>
            <a:r>
              <a:rPr lang="en-CA" dirty="0" smtClean="0">
                <a:solidFill>
                  <a:prstClr val="black"/>
                </a:solidFill>
              </a:rPr>
              <a:t>Remember that integers are stored differently from floating-point numbers—more on this later</a:t>
            </a:r>
          </a:p>
          <a:p>
            <a:pPr lvl="0"/>
            <a:endParaRPr lang="en-CA" dirty="0">
              <a:solidFill>
                <a:prstClr val="black"/>
              </a:solidFill>
            </a:endParaRPr>
          </a:p>
          <a:p>
            <a:pPr lvl="0"/>
            <a:r>
              <a:rPr lang="en-CA" dirty="0" smtClean="0">
                <a:solidFill>
                  <a:prstClr val="black"/>
                </a:solidFill>
              </a:rPr>
              <a:t>All integers between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53</a:t>
            </a:r>
            <a:r>
              <a:rPr lang="en-CA" dirty="0" smtClean="0">
                <a:solidFill>
                  <a:prstClr val="black"/>
                </a:solidFill>
                <a:latin typeface="Times New Roman" panose="02020603050405020304" pitchFamily="18" charset="0"/>
                <a:cs typeface="Times New Roman" panose="02020603050405020304" pitchFamily="18" charset="0"/>
              </a:rPr>
              <a:t> + 1</a:t>
            </a:r>
            <a:r>
              <a:rPr lang="en-CA" dirty="0" smtClean="0">
                <a:solidFill>
                  <a:prstClr val="black"/>
                </a:solidFill>
              </a:rPr>
              <a:t> and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53</a:t>
            </a:r>
            <a:r>
              <a:rPr lang="en-CA" dirty="0" smtClean="0">
                <a:solidFill>
                  <a:prstClr val="black"/>
                </a:solidFill>
                <a:latin typeface="Times New Roman" panose="02020603050405020304" pitchFamily="18" charset="0"/>
                <a:cs typeface="Times New Roman" panose="02020603050405020304" pitchFamily="18" charset="0"/>
              </a:rPr>
              <a:t> </a:t>
            </a:r>
            <a:r>
              <a:rPr lang="en-CA" dirty="0">
                <a:solidFill>
                  <a:prstClr val="black"/>
                </a:solidFill>
                <a:latin typeface="Times New Roman" panose="02020603050405020304" pitchFamily="18" charset="0"/>
                <a:cs typeface="Times New Roman" panose="02020603050405020304" pitchFamily="18" charset="0"/>
              </a:rPr>
              <a:t>–</a:t>
            </a:r>
            <a:r>
              <a:rPr lang="en-CA" dirty="0" smtClean="0">
                <a:solidFill>
                  <a:prstClr val="black"/>
                </a:solidFill>
                <a:latin typeface="Times New Roman" panose="02020603050405020304" pitchFamily="18" charset="0"/>
                <a:cs typeface="Times New Roman" panose="02020603050405020304" pitchFamily="18" charset="0"/>
              </a:rPr>
              <a:t> 1</a:t>
            </a:r>
            <a:r>
              <a:rPr lang="en-CA" baseline="-25000" dirty="0" smtClean="0">
                <a:solidFill>
                  <a:prstClr val="black"/>
                </a:solidFill>
              </a:rPr>
              <a:t> </a:t>
            </a:r>
            <a:r>
              <a:rPr lang="en-CA" dirty="0" smtClean="0">
                <a:solidFill>
                  <a:prstClr val="black"/>
                </a:solidFill>
              </a:rPr>
              <a:t>can be perfectly represented using a double-precision floating-point number (</a:t>
            </a:r>
            <a:r>
              <a:rPr lang="en-CA" dirty="0" smtClean="0">
                <a:solidFill>
                  <a:prstClr val="black"/>
                </a:solidFill>
                <a:latin typeface="Consolas" panose="020B0609020204030204" pitchFamily="49" charset="0"/>
                <a:cs typeface="Consolas" panose="020B0609020204030204" pitchFamily="49" charset="0"/>
              </a:rPr>
              <a:t>double</a:t>
            </a:r>
            <a:r>
              <a:rPr lang="en-CA" dirty="0" smtClean="0">
                <a:solidFill>
                  <a:prstClr val="black"/>
                </a:solidFill>
              </a:rPr>
              <a:t>)</a:t>
            </a:r>
          </a:p>
          <a:p>
            <a:pPr lvl="1"/>
            <a:r>
              <a:rPr lang="en-CA" dirty="0" smtClean="0">
                <a:solidFill>
                  <a:prstClr val="black"/>
                </a:solidFill>
              </a:rPr>
              <a:t>The value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53</a:t>
            </a:r>
            <a:r>
              <a:rPr lang="en-CA" dirty="0" smtClean="0">
                <a:solidFill>
                  <a:prstClr val="black"/>
                </a:solidFill>
              </a:rPr>
              <a:t> is approximately 9 quadrillion</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3915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six comparison operators: </a:t>
            </a:r>
            <a:r>
              <a:rPr lang="en-CA" dirty="0" smtClean="0">
                <a:latin typeface="Consolas" panose="020B0609020204030204" pitchFamily="49" charset="0"/>
                <a:cs typeface="Consolas" panose="020B0609020204030204" pitchFamily="49" charset="0"/>
              </a:rPr>
              <a:t>==  !=  &lt;  &lt;=  &gt;=  &gt;</a:t>
            </a:r>
            <a:endParaRPr lang="en-CA" dirty="0">
              <a:latin typeface="Consolas" panose="020B0609020204030204" pitchFamily="49" charset="0"/>
              <a:cs typeface="Consolas" panose="020B0609020204030204" pitchFamily="49" charset="0"/>
            </a:endParaRPr>
          </a:p>
          <a:p>
            <a:pPr lvl="1"/>
            <a:r>
              <a:rPr lang="en-CA" dirty="0" smtClean="0"/>
              <a:t>Based on the operands, these evaluate to either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a:t>
            </a:r>
            <a:r>
              <a:rPr lang="en-CA" dirty="0" smtClean="0">
                <a:latin typeface="Consolas" panose="020B0609020204030204" pitchFamily="49" charset="0"/>
                <a:cs typeface="Consolas" panose="020B0609020204030204" pitchFamily="49" charset="0"/>
              </a:rPr>
              <a:t>1</a:t>
            </a:r>
            <a:r>
              <a:rPr lang="en-CA" dirty="0" smtClean="0"/>
              <a:t> or </a:t>
            </a:r>
            <a:r>
              <a:rPr lang="en-CA" dirty="0" smtClean="0">
                <a:latin typeface="Consolas" panose="020B0609020204030204" pitchFamily="49" charset="0"/>
                <a:cs typeface="Consolas" panose="020B0609020204030204" pitchFamily="49" charset="0"/>
              </a:rPr>
              <a:t>0</a:t>
            </a:r>
            <a:r>
              <a:rPr lang="en-CA" dirty="0" smtClean="0"/>
              <a:t>)</a:t>
            </a:r>
          </a:p>
          <a:p>
            <a:pPr lvl="1"/>
            <a:r>
              <a:rPr lang="en-CA" dirty="0" smtClean="0"/>
              <a:t>You must avoid using </a:t>
            </a:r>
            <a:r>
              <a:rPr lang="en-CA" dirty="0" smtClean="0">
                <a:latin typeface="Consolas" panose="020B0609020204030204" pitchFamily="49" charset="0"/>
                <a:cs typeface="Consolas" panose="020B0609020204030204" pitchFamily="49" charset="0"/>
              </a:rPr>
              <a:t>=</a:t>
            </a:r>
            <a:r>
              <a:rPr lang="en-CA" dirty="0" smtClean="0"/>
              <a:t> when you want to compare the operands</a:t>
            </a:r>
          </a:p>
          <a:p>
            <a:pPr lvl="1"/>
            <a:r>
              <a:rPr lang="en-CA" dirty="0" smtClean="0"/>
              <a:t>You cannot use </a:t>
            </a:r>
            <a:r>
              <a:rPr lang="en-CA" dirty="0" smtClean="0">
                <a:latin typeface="Consolas" panose="020B0609020204030204" pitchFamily="49" charset="0"/>
                <a:cs typeface="Consolas" panose="020B0609020204030204" pitchFamily="49" charset="0"/>
              </a:rPr>
              <a:t>=&lt;</a:t>
            </a:r>
            <a:r>
              <a:rPr lang="en-CA" dirty="0" smtClean="0"/>
              <a:t> or </a:t>
            </a:r>
            <a:r>
              <a:rPr lang="en-CA" dirty="0" smtClean="0">
                <a:latin typeface="Consolas" panose="020B0609020204030204" pitchFamily="49" charset="0"/>
                <a:cs typeface="Consolas" panose="020B0609020204030204" pitchFamily="49" charset="0"/>
              </a:rPr>
              <a:t>=&gt;</a:t>
            </a:r>
            <a:r>
              <a:rPr lang="en-CA" dirty="0" smtClean="0"/>
              <a:t> when you mean </a:t>
            </a:r>
            <a:r>
              <a:rPr lang="en-CA" dirty="0" smtClean="0">
                <a:latin typeface="Consolas" panose="020B0609020204030204" pitchFamily="49" charset="0"/>
                <a:cs typeface="Consolas" panose="020B0609020204030204" pitchFamily="49" charset="0"/>
              </a:rPr>
              <a:t>&lt;=</a:t>
            </a:r>
            <a:r>
              <a:rPr lang="en-CA" dirty="0" smtClean="0"/>
              <a:t> or </a:t>
            </a:r>
            <a:r>
              <a:rPr lang="en-CA" dirty="0" smtClean="0">
                <a:latin typeface="Consolas" panose="020B0609020204030204" pitchFamily="49" charset="0"/>
                <a:cs typeface="Consolas" panose="020B0609020204030204" pitchFamily="49" charset="0"/>
              </a:rPr>
              <a:t>&gt;=</a:t>
            </a:r>
            <a:endParaRPr lang="en-CA" dirty="0" smtClean="0"/>
          </a:p>
          <a:p>
            <a:pPr lvl="1"/>
            <a:r>
              <a:rPr lang="en-CA" dirty="0" smtClean="0"/>
              <a:t>If one operand is an integer and the other is a floating-point number, the integer is cast as a floating-point number</a:t>
            </a:r>
          </a:p>
          <a:p>
            <a:pPr lvl="1"/>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comparison symbols from secondary school mathematics</a:t>
            </a:r>
          </a:p>
          <a:p>
            <a:pPr lvl="1"/>
            <a:r>
              <a:rPr lang="en-CA" dirty="0" smtClean="0"/>
              <a:t>Describe the six binary comparison operators</a:t>
            </a:r>
          </a:p>
          <a:p>
            <a:pPr lvl="1"/>
            <a:r>
              <a:rPr lang="en-CA" dirty="0" smtClean="0"/>
              <a:t>Understand how they differ in purpose</a:t>
            </a:r>
          </a:p>
          <a:p>
            <a:pPr lvl="2"/>
            <a:r>
              <a:rPr lang="en-CA" dirty="0" smtClean="0"/>
              <a:t>They evaluate to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a:t>
            </a:r>
            <a:r>
              <a:rPr lang="en-CA" dirty="0" smtClean="0">
                <a:latin typeface="Consolas" panose="020B0609020204030204" pitchFamily="49" charset="0"/>
                <a:cs typeface="Consolas" panose="020B0609020204030204" pitchFamily="49" charset="0"/>
              </a:rPr>
              <a:t>1</a:t>
            </a:r>
            <a:r>
              <a:rPr lang="en-CA" dirty="0" smtClean="0"/>
              <a:t> or </a:t>
            </a:r>
            <a:r>
              <a:rPr lang="en-CA" dirty="0" smtClean="0">
                <a:latin typeface="Consolas" panose="020B0609020204030204" pitchFamily="49" charset="0"/>
                <a:cs typeface="Consolas" panose="020B0609020204030204" pitchFamily="49" charset="0"/>
              </a:rPr>
              <a:t>0</a:t>
            </a:r>
            <a:r>
              <a:rPr lang="en-CA" dirty="0" smtClean="0"/>
              <a:t>)</a:t>
            </a:r>
          </a:p>
          <a:p>
            <a:pPr lvl="1"/>
            <a:r>
              <a:rPr lang="en-CA" dirty="0" smtClean="0"/>
              <a:t>Look at some common errors</a:t>
            </a:r>
          </a:p>
          <a:p>
            <a:pPr lvl="1"/>
            <a:r>
              <a:rPr lang="en-CA" dirty="0" err="1" smtClean="0"/>
              <a:t>Upcasting</a:t>
            </a:r>
            <a:r>
              <a:rPr lang="en-CA" dirty="0" smtClean="0"/>
              <a:t> of the operands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operators</a:t>
            </a:r>
            <a:endParaRPr lang="en-CA" dirty="0"/>
          </a:p>
        </p:txBody>
      </p:sp>
      <p:sp>
        <p:nvSpPr>
          <p:cNvPr id="3" name="Content Placeholder 2"/>
          <p:cNvSpPr>
            <a:spLocks noGrp="1"/>
          </p:cNvSpPr>
          <p:nvPr>
            <p:ph idx="1"/>
          </p:nvPr>
        </p:nvSpPr>
        <p:spPr/>
        <p:txBody>
          <a:bodyPr/>
          <a:lstStyle/>
          <a:p>
            <a:r>
              <a:rPr lang="en-CA" dirty="0" smtClean="0"/>
              <a:t>Previously, we saw that the literals </a:t>
            </a:r>
            <a:r>
              <a:rPr lang="en-CA" dirty="0" smtClean="0">
                <a:latin typeface="Consolas" panose="020B0609020204030204" pitchFamily="49" charset="0"/>
                <a:cs typeface="Consolas" panose="020B0609020204030204" pitchFamily="49" charset="0"/>
              </a:rPr>
              <a:t>true</a:t>
            </a:r>
            <a:r>
              <a:rPr lang="en-CA" dirty="0" smtClean="0"/>
              <a:t> and </a:t>
            </a:r>
            <a:r>
              <a:rPr lang="en-CA" dirty="0" smtClean="0">
                <a:latin typeface="Consolas" panose="020B0609020204030204" pitchFamily="49" charset="0"/>
                <a:cs typeface="Consolas" panose="020B0609020204030204" pitchFamily="49" charset="0"/>
              </a:rPr>
              <a:t>false</a:t>
            </a:r>
            <a:r>
              <a:rPr lang="en-CA" dirty="0" smtClean="0"/>
              <a:t> actually evaluate to the values </a:t>
            </a:r>
            <a:r>
              <a:rPr lang="en-CA" dirty="0" smtClean="0">
                <a:latin typeface="Consolas" panose="020B0609020204030204" pitchFamily="49" charset="0"/>
                <a:cs typeface="Consolas" panose="020B0609020204030204" pitchFamily="49" charset="0"/>
              </a:rPr>
              <a:t>1</a:t>
            </a:r>
            <a:r>
              <a:rPr lang="en-CA" dirty="0" smtClean="0"/>
              <a:t> and </a:t>
            </a:r>
            <a:r>
              <a:rPr lang="en-CA" dirty="0" smtClean="0">
                <a:latin typeface="Consolas" panose="020B0609020204030204" pitchFamily="49" charset="0"/>
                <a:cs typeface="Consolas" panose="020B0609020204030204" pitchFamily="49" charset="0"/>
              </a:rPr>
              <a:t>0</a:t>
            </a:r>
            <a:r>
              <a:rPr lang="en-CA" dirty="0" smtClean="0"/>
              <a:t>, respectively</a:t>
            </a:r>
          </a:p>
          <a:p>
            <a:endParaRPr lang="en-CA" dirty="0"/>
          </a:p>
          <a:p>
            <a:r>
              <a:rPr lang="en-CA" dirty="0" smtClean="0"/>
              <a:t>We will now look at six comparison operators that compare integers and floating-point numbers</a:t>
            </a:r>
          </a:p>
          <a:p>
            <a:pPr lvl="1"/>
            <a:r>
              <a:rPr lang="en-CA" dirty="0" smtClean="0"/>
              <a:t>From your secondary school mathematics, given two integers or real numbers, you can always compare their values</a:t>
            </a:r>
          </a:p>
          <a:p>
            <a:pPr lvl="1"/>
            <a:endParaRPr lang="en-CA" dirty="0"/>
          </a:p>
          <a:p>
            <a:pPr lvl="1"/>
            <a:endParaRPr lang="en-CA" dirty="0" smtClean="0"/>
          </a:p>
          <a:p>
            <a:pPr lvl="1"/>
            <a:r>
              <a:rPr lang="en-CA" dirty="0" smtClean="0"/>
              <a:t>For example,</a:t>
            </a:r>
          </a:p>
        </p:txBody>
      </p:sp>
      <p:graphicFrame>
        <p:nvGraphicFramePr>
          <p:cNvPr id="4" name="Object 3"/>
          <p:cNvGraphicFramePr>
            <a:graphicFrameLocks noChangeAspect="1"/>
          </p:cNvGraphicFramePr>
          <p:nvPr>
            <p:extLst>
              <p:ext uri="{D42A27DB-BD31-4B8C-83A1-F6EECF244321}">
                <p14:modId xmlns:p14="http://schemas.microsoft.com/office/powerpoint/2010/main" val="3218900844"/>
              </p:ext>
            </p:extLst>
          </p:nvPr>
        </p:nvGraphicFramePr>
        <p:xfrm>
          <a:off x="2387600" y="4048125"/>
          <a:ext cx="4448175" cy="460375"/>
        </p:xfrm>
        <a:graphic>
          <a:graphicData uri="http://schemas.openxmlformats.org/presentationml/2006/ole">
            <mc:AlternateContent xmlns:mc="http://schemas.openxmlformats.org/markup-compatibility/2006">
              <mc:Choice xmlns:v="urn:schemas-microsoft-com:vml" Requires="v">
                <p:oleObj spid="_x0000_s2130" name="Equation" r:id="rId3" imgW="1714320" imgH="177480" progId="Equation.DSMT4">
                  <p:embed/>
                </p:oleObj>
              </mc:Choice>
              <mc:Fallback>
                <p:oleObj name="Equation" r:id="rId3" imgW="1714320" imgH="177480" progId="Equation.DSMT4">
                  <p:embed/>
                  <p:pic>
                    <p:nvPicPr>
                      <p:cNvPr id="0" name=""/>
                      <p:cNvPicPr/>
                      <p:nvPr/>
                    </p:nvPicPr>
                    <p:blipFill>
                      <a:blip r:embed="rId4"/>
                      <a:stretch>
                        <a:fillRect/>
                      </a:stretch>
                    </p:blipFill>
                    <p:spPr>
                      <a:xfrm>
                        <a:off x="2387600" y="4048125"/>
                        <a:ext cx="4448175" cy="460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4814076"/>
              </p:ext>
            </p:extLst>
          </p:nvPr>
        </p:nvGraphicFramePr>
        <p:xfrm>
          <a:off x="323528" y="4945109"/>
          <a:ext cx="899103" cy="448829"/>
        </p:xfrm>
        <a:graphic>
          <a:graphicData uri="http://schemas.openxmlformats.org/presentationml/2006/ole">
            <mc:AlternateContent xmlns:mc="http://schemas.openxmlformats.org/markup-compatibility/2006">
              <mc:Choice xmlns:v="urn:schemas-microsoft-com:vml" Requires="v">
                <p:oleObj spid="_x0000_s2131" name="Equation" r:id="rId5" imgW="380880" imgH="190440" progId="Equation.DSMT4">
                  <p:embed/>
                </p:oleObj>
              </mc:Choice>
              <mc:Fallback>
                <p:oleObj name="Equation" r:id="rId5" imgW="380880" imgH="190440" progId="Equation.DSMT4">
                  <p:embed/>
                  <p:pic>
                    <p:nvPicPr>
                      <p:cNvPr id="0" name="Object 3"/>
                      <p:cNvPicPr>
                        <a:picLocks noChangeAspect="1" noChangeArrowheads="1"/>
                      </p:cNvPicPr>
                      <p:nvPr/>
                    </p:nvPicPr>
                    <p:blipFill>
                      <a:blip r:embed="rId6"/>
                      <a:srcRect/>
                      <a:stretch>
                        <a:fillRect/>
                      </a:stretch>
                    </p:blipFill>
                    <p:spPr bwMode="auto">
                      <a:xfrm>
                        <a:off x="323528" y="4945109"/>
                        <a:ext cx="899103" cy="44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8121674"/>
              </p:ext>
            </p:extLst>
          </p:nvPr>
        </p:nvGraphicFramePr>
        <p:xfrm>
          <a:off x="5052445" y="4809618"/>
          <a:ext cx="959715" cy="837045"/>
        </p:xfrm>
        <a:graphic>
          <a:graphicData uri="http://schemas.openxmlformats.org/presentationml/2006/ole">
            <mc:AlternateContent xmlns:mc="http://schemas.openxmlformats.org/markup-compatibility/2006">
              <mc:Choice xmlns:v="urn:schemas-microsoft-com:vml" Requires="v">
                <p:oleObj spid="_x0000_s2132" name="Equation" r:id="rId7" imgW="406080" imgH="355320" progId="Equation.DSMT4">
                  <p:embed/>
                </p:oleObj>
              </mc:Choice>
              <mc:Fallback>
                <p:oleObj name="Equation" r:id="rId7" imgW="406080" imgH="355320" progId="Equation.DSMT4">
                  <p:embed/>
                  <p:pic>
                    <p:nvPicPr>
                      <p:cNvPr id="0" name=""/>
                      <p:cNvPicPr>
                        <a:picLocks noChangeAspect="1" noChangeArrowheads="1"/>
                      </p:cNvPicPr>
                      <p:nvPr/>
                    </p:nvPicPr>
                    <p:blipFill>
                      <a:blip r:embed="rId8"/>
                      <a:srcRect/>
                      <a:stretch>
                        <a:fillRect/>
                      </a:stretch>
                    </p:blipFill>
                    <p:spPr bwMode="auto">
                      <a:xfrm>
                        <a:off x="5052445" y="4809618"/>
                        <a:ext cx="959715" cy="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4626033"/>
              </p:ext>
            </p:extLst>
          </p:nvPr>
        </p:nvGraphicFramePr>
        <p:xfrm>
          <a:off x="3815916" y="5601395"/>
          <a:ext cx="988579" cy="418523"/>
        </p:xfrm>
        <a:graphic>
          <a:graphicData uri="http://schemas.openxmlformats.org/presentationml/2006/ole">
            <mc:AlternateContent xmlns:mc="http://schemas.openxmlformats.org/markup-compatibility/2006">
              <mc:Choice xmlns:v="urn:schemas-microsoft-com:vml" Requires="v">
                <p:oleObj spid="_x0000_s2133" name="Equation" r:id="rId9" imgW="419040" imgH="177480" progId="Equation.DSMT4">
                  <p:embed/>
                </p:oleObj>
              </mc:Choice>
              <mc:Fallback>
                <p:oleObj name="Equation" r:id="rId9" imgW="419040" imgH="177480" progId="Equation.DSMT4">
                  <p:embed/>
                  <p:pic>
                    <p:nvPicPr>
                      <p:cNvPr id="0" name=""/>
                      <p:cNvPicPr>
                        <a:picLocks noChangeAspect="1" noChangeArrowheads="1"/>
                      </p:cNvPicPr>
                      <p:nvPr/>
                    </p:nvPicPr>
                    <p:blipFill>
                      <a:blip r:embed="rId10"/>
                      <a:srcRect/>
                      <a:stretch>
                        <a:fillRect/>
                      </a:stretch>
                    </p:blipFill>
                    <p:spPr bwMode="auto">
                      <a:xfrm>
                        <a:off x="3815916" y="5601395"/>
                        <a:ext cx="988579" cy="4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73033820"/>
              </p:ext>
            </p:extLst>
          </p:nvPr>
        </p:nvGraphicFramePr>
        <p:xfrm>
          <a:off x="2424925" y="4987417"/>
          <a:ext cx="1288762" cy="508000"/>
        </p:xfrm>
        <a:graphic>
          <a:graphicData uri="http://schemas.openxmlformats.org/presentationml/2006/ole">
            <mc:AlternateContent xmlns:mc="http://schemas.openxmlformats.org/markup-compatibility/2006">
              <mc:Choice xmlns:v="urn:schemas-microsoft-com:vml" Requires="v">
                <p:oleObj spid="_x0000_s2134" name="Equation" r:id="rId11" imgW="545760" imgH="215640" progId="Equation.DSMT4">
                  <p:embed/>
                </p:oleObj>
              </mc:Choice>
              <mc:Fallback>
                <p:oleObj name="Equation" r:id="rId11" imgW="545760" imgH="215640" progId="Equation.DSMT4">
                  <p:embed/>
                  <p:pic>
                    <p:nvPicPr>
                      <p:cNvPr id="0" name=""/>
                      <p:cNvPicPr>
                        <a:picLocks noChangeAspect="1" noChangeArrowheads="1"/>
                      </p:cNvPicPr>
                      <p:nvPr/>
                    </p:nvPicPr>
                    <p:blipFill>
                      <a:blip r:embed="rId12"/>
                      <a:srcRect/>
                      <a:stretch>
                        <a:fillRect/>
                      </a:stretch>
                    </p:blipFill>
                    <p:spPr bwMode="auto">
                      <a:xfrm>
                        <a:off x="2424925" y="4987417"/>
                        <a:ext cx="12887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84431937"/>
              </p:ext>
            </p:extLst>
          </p:nvPr>
        </p:nvGraphicFramePr>
        <p:xfrm>
          <a:off x="6121552" y="5301208"/>
          <a:ext cx="2636695" cy="1046306"/>
        </p:xfrm>
        <a:graphic>
          <a:graphicData uri="http://schemas.openxmlformats.org/presentationml/2006/ole">
            <mc:AlternateContent xmlns:mc="http://schemas.openxmlformats.org/markup-compatibility/2006">
              <mc:Choice xmlns:v="urn:schemas-microsoft-com:vml" Requires="v">
                <p:oleObj spid="_x0000_s2135" name="Equation" r:id="rId13" imgW="1117440" imgH="444240" progId="Equation.DSMT4">
                  <p:embed/>
                </p:oleObj>
              </mc:Choice>
              <mc:Fallback>
                <p:oleObj name="Equation" r:id="rId13" imgW="1117440" imgH="444240" progId="Equation.DSMT4">
                  <p:embed/>
                  <p:pic>
                    <p:nvPicPr>
                      <p:cNvPr id="0" name=""/>
                      <p:cNvPicPr>
                        <a:picLocks noChangeAspect="1" noChangeArrowheads="1"/>
                      </p:cNvPicPr>
                      <p:nvPr/>
                    </p:nvPicPr>
                    <p:blipFill>
                      <a:blip r:embed="rId14"/>
                      <a:srcRect/>
                      <a:stretch>
                        <a:fillRect/>
                      </a:stretch>
                    </p:blipFill>
                    <p:spPr bwMode="auto">
                      <a:xfrm>
                        <a:off x="6121552" y="5301208"/>
                        <a:ext cx="2636695" cy="104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5702361"/>
              </p:ext>
            </p:extLst>
          </p:nvPr>
        </p:nvGraphicFramePr>
        <p:xfrm>
          <a:off x="1331640" y="5592162"/>
          <a:ext cx="868795" cy="417079"/>
        </p:xfrm>
        <a:graphic>
          <a:graphicData uri="http://schemas.openxmlformats.org/presentationml/2006/ole">
            <mc:AlternateContent xmlns:mc="http://schemas.openxmlformats.org/markup-compatibility/2006">
              <mc:Choice xmlns:v="urn:schemas-microsoft-com:vml" Requires="v">
                <p:oleObj spid="_x0000_s2136" name="Equation" r:id="rId15" imgW="368280" imgH="177480" progId="Equation.DSMT4">
                  <p:embed/>
                </p:oleObj>
              </mc:Choice>
              <mc:Fallback>
                <p:oleObj name="Equation" r:id="rId15" imgW="368280" imgH="177480" progId="Equation.DSMT4">
                  <p:embed/>
                  <p:pic>
                    <p:nvPicPr>
                      <p:cNvPr id="0" name=""/>
                      <p:cNvPicPr>
                        <a:picLocks noChangeAspect="1" noChangeArrowheads="1"/>
                      </p:cNvPicPr>
                      <p:nvPr/>
                    </p:nvPicPr>
                    <p:blipFill>
                      <a:blip r:embed="rId16"/>
                      <a:srcRect/>
                      <a:stretch>
                        <a:fillRect/>
                      </a:stretch>
                    </p:blipFill>
                    <p:spPr bwMode="auto">
                      <a:xfrm>
                        <a:off x="1331640" y="5592162"/>
                        <a:ext cx="868795" cy="4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operators</a:t>
            </a:r>
            <a:endParaRPr lang="en-CA" dirty="0"/>
          </a:p>
        </p:txBody>
      </p:sp>
      <p:sp>
        <p:nvSpPr>
          <p:cNvPr id="3" name="Content Placeholder 2"/>
          <p:cNvSpPr>
            <a:spLocks noGrp="1"/>
          </p:cNvSpPr>
          <p:nvPr>
            <p:ph idx="1"/>
          </p:nvPr>
        </p:nvSpPr>
        <p:spPr/>
        <p:txBody>
          <a:bodyPr/>
          <a:lstStyle/>
          <a:p>
            <a:r>
              <a:rPr lang="en-CA" dirty="0" smtClean="0"/>
              <a:t>In your mathematics courses, you used comparison operators as statements:</a:t>
            </a:r>
          </a:p>
          <a:p>
            <a:pPr marL="0" indent="0">
              <a:buNone/>
            </a:pPr>
            <a:r>
              <a:rPr lang="en-CA" dirty="0"/>
              <a:t>	</a:t>
            </a:r>
            <a:r>
              <a:rPr lang="en-CA" dirty="0" smtClean="0"/>
              <a:t>If </a:t>
            </a:r>
            <a:r>
              <a:rPr lang="en-CA" i="1" dirty="0" smtClean="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2</a:t>
            </a:r>
            <a:r>
              <a:rPr lang="en-CA" dirty="0" smtClean="0"/>
              <a:t>, then              .</a:t>
            </a:r>
          </a:p>
          <a:p>
            <a:pPr marL="0" indent="0">
              <a:buNone/>
            </a:pPr>
            <a:endParaRPr lang="en-CA" dirty="0"/>
          </a:p>
          <a:p>
            <a:r>
              <a:rPr lang="en-CA" dirty="0" smtClean="0"/>
              <a:t>In general, you made statements like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y</a:t>
            </a:r>
            <a:r>
              <a:rPr lang="en-CA" dirty="0" smtClean="0"/>
              <a:t> is false.”</a:t>
            </a:r>
          </a:p>
          <a:p>
            <a:pPr lvl="1"/>
            <a:r>
              <a:rPr lang="en-CA" dirty="0" smtClean="0"/>
              <a:t>Instead, you would now  write              or  </a:t>
            </a:r>
          </a:p>
          <a:p>
            <a:pPr lvl="1"/>
            <a:endParaRPr lang="en-CA" dirty="0"/>
          </a:p>
          <a:p>
            <a:r>
              <a:rPr lang="en-CA" dirty="0" smtClean="0"/>
              <a:t>You may have even defined the absolute-value as:</a:t>
            </a:r>
            <a:endParaRPr lang="en-CA" dirty="0"/>
          </a:p>
          <a:p>
            <a:pPr marL="457200" lvl="1" indent="0">
              <a:buNone/>
            </a:pPr>
            <a:endParaRPr lang="en-CA" dirty="0" smtClean="0"/>
          </a:p>
        </p:txBody>
      </p:sp>
      <p:graphicFrame>
        <p:nvGraphicFramePr>
          <p:cNvPr id="12" name="Object 11"/>
          <p:cNvGraphicFramePr>
            <a:graphicFrameLocks noChangeAspect="1"/>
          </p:cNvGraphicFramePr>
          <p:nvPr>
            <p:extLst>
              <p:ext uri="{D42A27DB-BD31-4B8C-83A1-F6EECF244321}">
                <p14:modId xmlns:p14="http://schemas.microsoft.com/office/powerpoint/2010/main" val="2689997274"/>
              </p:ext>
            </p:extLst>
          </p:nvPr>
        </p:nvGraphicFramePr>
        <p:xfrm>
          <a:off x="2915816" y="2256572"/>
          <a:ext cx="789420" cy="381000"/>
        </p:xfrm>
        <a:graphic>
          <a:graphicData uri="http://schemas.openxmlformats.org/presentationml/2006/ole">
            <mc:AlternateContent xmlns:mc="http://schemas.openxmlformats.org/markup-compatibility/2006">
              <mc:Choice xmlns:v="urn:schemas-microsoft-com:vml" Requires="v">
                <p:oleObj spid="_x0000_s3128" name="Equation" r:id="rId3" imgW="368280" imgH="177480" progId="Equation.DSMT4">
                  <p:embed/>
                </p:oleObj>
              </mc:Choice>
              <mc:Fallback>
                <p:oleObj name="Equation" r:id="rId3" imgW="368280" imgH="177480" progId="Equation.DSMT4">
                  <p:embed/>
                  <p:pic>
                    <p:nvPicPr>
                      <p:cNvPr id="0" name=""/>
                      <p:cNvPicPr>
                        <a:picLocks noChangeAspect="1" noChangeArrowheads="1"/>
                      </p:cNvPicPr>
                      <p:nvPr/>
                    </p:nvPicPr>
                    <p:blipFill>
                      <a:blip r:embed="rId4"/>
                      <a:srcRect/>
                      <a:stretch>
                        <a:fillRect/>
                      </a:stretch>
                    </p:blipFill>
                    <p:spPr bwMode="auto">
                      <a:xfrm>
                        <a:off x="2915816" y="2256572"/>
                        <a:ext cx="78942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5784496"/>
              </p:ext>
            </p:extLst>
          </p:nvPr>
        </p:nvGraphicFramePr>
        <p:xfrm>
          <a:off x="4355976" y="3367878"/>
          <a:ext cx="681182" cy="378114"/>
        </p:xfrm>
        <a:graphic>
          <a:graphicData uri="http://schemas.openxmlformats.org/presentationml/2006/ole">
            <mc:AlternateContent xmlns:mc="http://schemas.openxmlformats.org/markup-compatibility/2006">
              <mc:Choice xmlns:v="urn:schemas-microsoft-com:vml" Requires="v">
                <p:oleObj spid="_x0000_s3129" name="Equation" r:id="rId5" imgW="317160" imgH="177480" progId="Equation.DSMT4">
                  <p:embed/>
                </p:oleObj>
              </mc:Choice>
              <mc:Fallback>
                <p:oleObj name="Equation" r:id="rId5" imgW="317160" imgH="177480" progId="Equation.DSMT4">
                  <p:embed/>
                  <p:pic>
                    <p:nvPicPr>
                      <p:cNvPr id="0" name="Object 10"/>
                      <p:cNvPicPr>
                        <a:picLocks noChangeAspect="1" noChangeArrowheads="1"/>
                      </p:cNvPicPr>
                      <p:nvPr/>
                    </p:nvPicPr>
                    <p:blipFill>
                      <a:blip r:embed="rId6"/>
                      <a:srcRect/>
                      <a:stretch>
                        <a:fillRect/>
                      </a:stretch>
                    </p:blipFill>
                    <p:spPr bwMode="auto">
                      <a:xfrm>
                        <a:off x="4355976" y="3367878"/>
                        <a:ext cx="681182" cy="37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59438545"/>
              </p:ext>
            </p:extLst>
          </p:nvPr>
        </p:nvGraphicFramePr>
        <p:xfrm>
          <a:off x="5364088" y="3371576"/>
          <a:ext cx="681182" cy="378114"/>
        </p:xfrm>
        <a:graphic>
          <a:graphicData uri="http://schemas.openxmlformats.org/presentationml/2006/ole">
            <mc:AlternateContent xmlns:mc="http://schemas.openxmlformats.org/markup-compatibility/2006">
              <mc:Choice xmlns:v="urn:schemas-microsoft-com:vml" Requires="v">
                <p:oleObj spid="_x0000_s3130" name="Equation" r:id="rId7" imgW="317160" imgH="177480" progId="Equation.DSMT4">
                  <p:embed/>
                </p:oleObj>
              </mc:Choice>
              <mc:Fallback>
                <p:oleObj name="Equation" r:id="rId7" imgW="317160" imgH="177480" progId="Equation.DSMT4">
                  <p:embed/>
                  <p:pic>
                    <p:nvPicPr>
                      <p:cNvPr id="0" name=""/>
                      <p:cNvPicPr>
                        <a:picLocks noChangeAspect="1" noChangeArrowheads="1"/>
                      </p:cNvPicPr>
                      <p:nvPr/>
                    </p:nvPicPr>
                    <p:blipFill>
                      <a:blip r:embed="rId8"/>
                      <a:srcRect/>
                      <a:stretch>
                        <a:fillRect/>
                      </a:stretch>
                    </p:blipFill>
                    <p:spPr bwMode="auto">
                      <a:xfrm>
                        <a:off x="5364088" y="3371576"/>
                        <a:ext cx="681182" cy="37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18555214"/>
              </p:ext>
            </p:extLst>
          </p:nvPr>
        </p:nvGraphicFramePr>
        <p:xfrm>
          <a:off x="3563888" y="4437112"/>
          <a:ext cx="1879600" cy="836613"/>
        </p:xfrm>
        <a:graphic>
          <a:graphicData uri="http://schemas.openxmlformats.org/presentationml/2006/ole">
            <mc:AlternateContent xmlns:mc="http://schemas.openxmlformats.org/markup-compatibility/2006">
              <mc:Choice xmlns:v="urn:schemas-microsoft-com:vml" Requires="v">
                <p:oleObj spid="_x0000_s3131"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srcRect/>
                      <a:stretch>
                        <a:fillRect/>
                      </a:stretch>
                    </p:blipFill>
                    <p:spPr bwMode="auto">
                      <a:xfrm>
                        <a:off x="3563888" y="4437112"/>
                        <a:ext cx="187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705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operators</a:t>
            </a:r>
            <a:endParaRPr lang="en-CA" dirty="0"/>
          </a:p>
        </p:txBody>
      </p:sp>
      <p:sp>
        <p:nvSpPr>
          <p:cNvPr id="3" name="Content Placeholder 2"/>
          <p:cNvSpPr>
            <a:spLocks noGrp="1"/>
          </p:cNvSpPr>
          <p:nvPr>
            <p:ph idx="1"/>
          </p:nvPr>
        </p:nvSpPr>
        <p:spPr/>
        <p:txBody>
          <a:bodyPr/>
          <a:lstStyle/>
          <a:p>
            <a:r>
              <a:rPr lang="en-CA" dirty="0" smtClean="0"/>
              <a:t>In C++, we must make decisions on yes-no, or true-false questions</a:t>
            </a:r>
          </a:p>
          <a:p>
            <a:pPr lvl="1"/>
            <a:r>
              <a:rPr lang="en-CA" dirty="0" smtClean="0"/>
              <a:t>These are collectively called </a:t>
            </a:r>
            <a:r>
              <a:rPr lang="en-CA" i="1" dirty="0" smtClean="0"/>
              <a:t>Boolean-valued</a:t>
            </a:r>
            <a:r>
              <a:rPr lang="en-CA" dirty="0"/>
              <a:t> </a:t>
            </a:r>
            <a:r>
              <a:rPr lang="en-CA" i="1" dirty="0" smtClean="0"/>
              <a:t>queries</a:t>
            </a:r>
            <a:endParaRPr lang="en-CA" dirty="0" smtClean="0"/>
          </a:p>
          <a:p>
            <a:pPr lvl="1"/>
            <a:r>
              <a:rPr lang="en-CA" dirty="0" smtClean="0"/>
              <a:t>C++ has six Boolean-valued operators for comparing items</a:t>
            </a:r>
          </a:p>
          <a:p>
            <a:pPr algn="l"/>
            <a:endParaRPr lang="en-CA" dirty="0" smtClean="0"/>
          </a:p>
          <a:p>
            <a:pPr algn="l"/>
            <a:endParaRPr lang="en-CA" dirty="0"/>
          </a:p>
          <a:p>
            <a:pPr algn="l"/>
            <a:endParaRPr lang="en-CA" dirty="0" smtClean="0"/>
          </a:p>
          <a:p>
            <a:pPr algn="l"/>
            <a:endParaRPr lang="en-CA" dirty="0"/>
          </a:p>
          <a:p>
            <a:pPr algn="l"/>
            <a:endParaRPr lang="en-CA" dirty="0" smtClean="0"/>
          </a:p>
          <a:p>
            <a:pPr algn="l"/>
            <a:endParaRPr lang="en-CA" dirty="0"/>
          </a:p>
          <a:p>
            <a:pPr algn="l"/>
            <a:endParaRPr lang="en-CA" dirty="0" smtClean="0"/>
          </a:p>
          <a:p>
            <a:pPr algn="l"/>
            <a:endParaRPr lang="en-CA" dirty="0" smtClean="0"/>
          </a:p>
          <a:p>
            <a:pPr algn="l"/>
            <a:endParaRPr lang="en-CA" dirty="0" smtClean="0"/>
          </a:p>
          <a:p>
            <a:pPr algn="l"/>
            <a:r>
              <a:rPr lang="en-CA" dirty="0" smtClean="0"/>
              <a:t>Remember, we are restricted to symbols on the keyboard</a:t>
            </a:r>
          </a:p>
          <a:p>
            <a:pPr lvl="1" algn="l"/>
            <a:r>
              <a:rPr lang="en-CA" dirty="0" smtClean="0"/>
              <a:t>In C++, enunciate ‘</a:t>
            </a:r>
            <a:r>
              <a:rPr lang="en-CA" dirty="0" smtClean="0">
                <a:latin typeface="Consolas" panose="020B0609020204030204" pitchFamily="49" charset="0"/>
                <a:cs typeface="Consolas" panose="020B0609020204030204" pitchFamily="49" charset="0"/>
              </a:rPr>
              <a:t>!</a:t>
            </a:r>
            <a:r>
              <a:rPr lang="en-CA" dirty="0" smtClean="0"/>
              <a:t>’ as “not” when you say it or think it</a:t>
            </a:r>
          </a:p>
        </p:txBody>
      </p:sp>
      <p:graphicFrame>
        <p:nvGraphicFramePr>
          <p:cNvPr id="4" name="Table 3"/>
          <p:cNvGraphicFramePr>
            <a:graphicFrameLocks noGrp="1"/>
          </p:cNvGraphicFramePr>
          <p:nvPr>
            <p:extLst>
              <p:ext uri="{D42A27DB-BD31-4B8C-83A1-F6EECF244321}">
                <p14:modId xmlns:p14="http://schemas.microsoft.com/office/powerpoint/2010/main" val="1285888140"/>
              </p:ext>
            </p:extLst>
          </p:nvPr>
        </p:nvGraphicFramePr>
        <p:xfrm>
          <a:off x="2411760" y="2780928"/>
          <a:ext cx="4320480" cy="2865120"/>
        </p:xfrm>
        <a:graphic>
          <a:graphicData uri="http://schemas.openxmlformats.org/drawingml/2006/table">
            <a:tbl>
              <a:tblPr>
                <a:tableStyleId>{2D5ABB26-0587-4C30-8999-92F81FD0307C}</a:tableStyleId>
              </a:tblPr>
              <a:tblGrid>
                <a:gridCol w="1743352">
                  <a:extLst>
                    <a:ext uri="{9D8B030D-6E8A-4147-A177-3AD203B41FA5}">
                      <a16:colId xmlns:a16="http://schemas.microsoft.com/office/drawing/2014/main" val="20000"/>
                    </a:ext>
                  </a:extLst>
                </a:gridCol>
                <a:gridCol w="2577128">
                  <a:extLst>
                    <a:ext uri="{9D8B030D-6E8A-4147-A177-3AD203B41FA5}">
                      <a16:colId xmlns:a16="http://schemas.microsoft.com/office/drawing/2014/main" val="20001"/>
                    </a:ext>
                  </a:extLst>
                </a:gridCol>
              </a:tblGrid>
              <a:tr h="370840">
                <a:tc>
                  <a:txBody>
                    <a:bodyPr/>
                    <a:lstStyle/>
                    <a:p>
                      <a:pPr algn="ctr"/>
                      <a:r>
                        <a:rPr lang="en-CA" b="1" dirty="0" smtClean="0">
                          <a:latin typeface="Georgia" panose="02040502050405020303" pitchFamily="18" charset="0"/>
                        </a:rPr>
                        <a:t>Comparison</a:t>
                      </a:r>
                      <a:br>
                        <a:rPr lang="en-CA" b="1" dirty="0" smtClean="0">
                          <a:latin typeface="Georgia" panose="02040502050405020303" pitchFamily="18" charset="0"/>
                        </a:rPr>
                      </a:br>
                      <a:r>
                        <a:rPr lang="en-CA" b="1" dirty="0" smtClean="0">
                          <a:latin typeface="Georgia" panose="02040502050405020303" pitchFamily="18" charset="0"/>
                        </a:rPr>
                        <a:t>Operator</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Description</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a:t>
                      </a:r>
                      <a:endParaRPr lang="en-CA" dirty="0"/>
                    </a:p>
                  </a:txBody>
                  <a:tcPr>
                    <a:lnT w="12700" cap="flat" cmpd="sng" algn="ctr">
                      <a:solidFill>
                        <a:schemeClr val="tx1"/>
                      </a:solidFill>
                      <a:prstDash val="solid"/>
                      <a:round/>
                      <a:headEnd type="none" w="med" len="med"/>
                      <a:tailEnd type="none" w="med" len="med"/>
                    </a:lnT>
                  </a:tcPr>
                </a:tc>
                <a:tc>
                  <a:txBody>
                    <a:bodyPr/>
                    <a:lstStyle/>
                    <a:p>
                      <a:r>
                        <a:rPr lang="en-CA" dirty="0" smtClean="0">
                          <a:latin typeface="Georgia" panose="02040502050405020303" pitchFamily="18" charset="0"/>
                        </a:rPr>
                        <a:t>equal</a:t>
                      </a:r>
                      <a:r>
                        <a:rPr lang="en-CA" baseline="0" dirty="0" smtClean="0">
                          <a:latin typeface="Georgia" panose="02040502050405020303" pitchFamily="18" charset="0"/>
                        </a:rPr>
                        <a:t> to</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a:t>
                      </a:r>
                      <a:endParaRPr lang="en-CA" dirty="0" smtClean="0"/>
                    </a:p>
                  </a:txBody>
                  <a:tcPr/>
                </a:tc>
                <a:tc>
                  <a:txBody>
                    <a:bodyPr/>
                    <a:lstStyle/>
                    <a:p>
                      <a:r>
                        <a:rPr lang="en-CA" dirty="0" smtClean="0">
                          <a:latin typeface="Georgia" panose="02040502050405020303" pitchFamily="18" charset="0"/>
                        </a:rPr>
                        <a:t>not equal to</a:t>
                      </a:r>
                      <a:endParaRPr lang="en-CA" dirty="0">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&lt;</a:t>
                      </a:r>
                      <a:endParaRPr lang="en-CA" dirty="0" smtClean="0"/>
                    </a:p>
                  </a:txBody>
                  <a:tcPr/>
                </a:tc>
                <a:tc>
                  <a:txBody>
                    <a:bodyPr/>
                    <a:lstStyle/>
                    <a:p>
                      <a:r>
                        <a:rPr lang="en-CA" dirty="0" smtClean="0">
                          <a:latin typeface="Georgia" panose="02040502050405020303" pitchFamily="18" charset="0"/>
                        </a:rPr>
                        <a:t>less</a:t>
                      </a:r>
                      <a:r>
                        <a:rPr lang="en-CA" baseline="0" dirty="0" smtClean="0">
                          <a:latin typeface="Georgia" panose="02040502050405020303" pitchFamily="18" charset="0"/>
                        </a:rPr>
                        <a:t> than</a:t>
                      </a:r>
                      <a:endParaRPr lang="en-CA" dirty="0">
                        <a:latin typeface="Georgia" panose="02040502050405020303" pitchFamily="18" charset="0"/>
                      </a:endParaRP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&lt;=</a:t>
                      </a:r>
                      <a:endParaRPr lang="en-CA" dirty="0" smtClean="0"/>
                    </a:p>
                  </a:txBody>
                  <a:tcPr/>
                </a:tc>
                <a:tc>
                  <a:txBody>
                    <a:bodyPr/>
                    <a:lstStyle/>
                    <a:p>
                      <a:r>
                        <a:rPr lang="en-CA" dirty="0" smtClean="0">
                          <a:latin typeface="Georgia" panose="02040502050405020303" pitchFamily="18" charset="0"/>
                        </a:rPr>
                        <a:t>less</a:t>
                      </a:r>
                      <a:r>
                        <a:rPr lang="en-CA" baseline="0" dirty="0" smtClean="0">
                          <a:latin typeface="Georgia" panose="02040502050405020303" pitchFamily="18" charset="0"/>
                        </a:rPr>
                        <a:t> than or equal to</a:t>
                      </a:r>
                      <a:endParaRPr lang="en-CA" dirty="0">
                        <a:latin typeface="Georgia" panose="02040502050405020303" pitchFamily="18" charset="0"/>
                      </a:endParaRP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&gt;=</a:t>
                      </a:r>
                      <a:endParaRPr lang="en-CA" dirty="0" smtClean="0"/>
                    </a:p>
                  </a:txBody>
                  <a:tcPr/>
                </a:tc>
                <a:tc>
                  <a:txBody>
                    <a:bodyPr/>
                    <a:lstStyle/>
                    <a:p>
                      <a:r>
                        <a:rPr lang="en-CA" dirty="0" smtClean="0">
                          <a:latin typeface="Georgia" panose="02040502050405020303" pitchFamily="18" charset="0"/>
                        </a:rPr>
                        <a:t>greater than or equal to</a:t>
                      </a:r>
                      <a:endParaRPr lang="en-CA" dirty="0">
                        <a:latin typeface="Georgia" panose="02040502050405020303" pitchFamily="18" charset="0"/>
                      </a:endParaRP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&gt;</a:t>
                      </a:r>
                      <a:endParaRPr lang="en-CA" dirty="0" smtClean="0"/>
                    </a:p>
                  </a:txBody>
                  <a:tcPr>
                    <a:lnB w="12700" cap="flat" cmpd="sng" algn="ctr">
                      <a:solidFill>
                        <a:schemeClr val="tx1"/>
                      </a:solidFill>
                      <a:prstDash val="solid"/>
                      <a:round/>
                      <a:headEnd type="none" w="med" len="med"/>
                      <a:tailEnd type="none" w="med" len="med"/>
                    </a:lnB>
                  </a:tcPr>
                </a:tc>
                <a:tc>
                  <a:txBody>
                    <a:bodyPr/>
                    <a:lstStyle/>
                    <a:p>
                      <a:r>
                        <a:rPr lang="en-CA" dirty="0" smtClean="0">
                          <a:latin typeface="Georgia" panose="02040502050405020303" pitchFamily="18" charset="0"/>
                        </a:rPr>
                        <a:t>greater</a:t>
                      </a:r>
                      <a:r>
                        <a:rPr lang="en-CA" baseline="0" dirty="0" smtClean="0">
                          <a:latin typeface="Georgia" panose="02040502050405020303" pitchFamily="18" charset="0"/>
                        </a:rPr>
                        <a:t> than</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702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operators</a:t>
            </a:r>
            <a:endParaRPr lang="en-CA" dirty="0"/>
          </a:p>
        </p:txBody>
      </p:sp>
      <p:sp>
        <p:nvSpPr>
          <p:cNvPr id="3" name="Content Placeholder 2"/>
          <p:cNvSpPr>
            <a:spLocks noGrp="1"/>
          </p:cNvSpPr>
          <p:nvPr>
            <p:ph idx="1"/>
          </p:nvPr>
        </p:nvSpPr>
        <p:spPr/>
        <p:txBody>
          <a:bodyPr/>
          <a:lstStyle/>
          <a:p>
            <a:r>
              <a:rPr lang="en-CA" dirty="0" smtClean="0"/>
              <a:t>Each takes two operands, and evaluates to either true or false depending on whether or not the operands satisfy the condition</a:t>
            </a:r>
          </a:p>
          <a:p>
            <a:pPr marL="0" indent="0" algn="l">
              <a:buNone/>
            </a:pPr>
            <a:endParaRPr lang="en-CA" dirty="0"/>
          </a:p>
          <a:p>
            <a:pPr marL="0" indent="0" algn="l">
              <a:buNone/>
            </a:pPr>
            <a:r>
              <a:rPr lang="en-CA" sz="1800" dirty="0" smtClean="0">
                <a:latin typeface="Consolas" panose="020B0609020204030204" pitchFamily="49" charset="0"/>
                <a:cs typeface="Consolas" panose="020B0609020204030204" pitchFamily="49" charset="0"/>
              </a:rPr>
              <a:t>	std::cout &lt;&lt;     (3 &lt; 4)      &lt;&lt; std::endl;  // prints 1</a:t>
            </a:r>
          </a:p>
          <a:p>
            <a:pPr marL="0" indent="0" algn="l">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(4 </a:t>
            </a:r>
            <a:r>
              <a:rPr lang="en-CA" sz="1800" dirty="0">
                <a:latin typeface="Consolas" panose="020B0609020204030204" pitchFamily="49" charset="0"/>
                <a:cs typeface="Consolas" panose="020B0609020204030204" pitchFamily="49" charset="0"/>
              </a:rPr>
              <a:t>&lt; 4) </a:t>
            </a:r>
            <a:r>
              <a:rPr lang="en-CA" sz="1800" dirty="0" smtClean="0">
                <a:latin typeface="Consolas" panose="020B0609020204030204" pitchFamily="49" charset="0"/>
                <a:cs typeface="Consolas" panose="020B0609020204030204" pitchFamily="49" charset="0"/>
              </a:rPr>
              <a:t>     &lt;&lt; </a:t>
            </a:r>
            <a:r>
              <a:rPr lang="en-CA" sz="1800" dirty="0">
                <a:latin typeface="Consolas" panose="020B0609020204030204" pitchFamily="49" charset="0"/>
                <a:cs typeface="Consolas" panose="020B0609020204030204" pitchFamily="49" charset="0"/>
              </a:rPr>
              <a:t>std::endl</a:t>
            </a:r>
            <a:r>
              <a:rPr lang="en-CA" sz="1800" dirty="0" smtClean="0">
                <a:latin typeface="Consolas" panose="020B0609020204030204" pitchFamily="49" charset="0"/>
                <a:cs typeface="Consolas" panose="020B0609020204030204" pitchFamily="49" charset="0"/>
              </a:rPr>
              <a:t>;  // prints 0</a:t>
            </a:r>
          </a:p>
          <a:p>
            <a:pPr marL="0" indent="0" algn="l">
              <a:buNone/>
            </a:pPr>
            <a:r>
              <a:rPr lang="en-CA" sz="1800" dirty="0" smtClean="0">
                <a:latin typeface="Consolas" panose="020B0609020204030204" pitchFamily="49" charset="0"/>
                <a:cs typeface="Consolas" panose="020B0609020204030204" pitchFamily="49" charset="0"/>
              </a:rPr>
              <a:t>	std::cout &lt;&lt;     (3 != 4)     &lt;&lt; std::endl;  // prints 1</a:t>
            </a:r>
          </a:p>
          <a:p>
            <a:pPr marL="0" indent="0" algn="l">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(3.1 != 3.100) </a:t>
            </a:r>
            <a:r>
              <a:rPr lang="en-CA" sz="1800" dirty="0">
                <a:latin typeface="Consolas" panose="020B0609020204030204" pitchFamily="49" charset="0"/>
                <a:cs typeface="Consolas" panose="020B0609020204030204" pitchFamily="49" charset="0"/>
              </a:rPr>
              <a:t>&lt;&lt; std::endl</a:t>
            </a:r>
            <a:r>
              <a:rPr lang="en-CA" sz="1800" dirty="0" smtClean="0">
                <a:latin typeface="Consolas" panose="020B0609020204030204" pitchFamily="49" charset="0"/>
                <a:cs typeface="Consolas" panose="020B0609020204030204" pitchFamily="49" charset="0"/>
              </a:rPr>
              <a:t>;  // prints 0</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(-42.3 == -42.3) </a:t>
            </a:r>
            <a:r>
              <a:rPr lang="en-CA" sz="1800" dirty="0">
                <a:latin typeface="Consolas" panose="020B0609020204030204" pitchFamily="49" charset="0"/>
                <a:cs typeface="Consolas" panose="020B0609020204030204" pitchFamily="49" charset="0"/>
              </a:rPr>
              <a:t>&lt;&lt; std::endl</a:t>
            </a:r>
            <a:r>
              <a:rPr lang="en-CA" sz="1800" dirty="0" smtClean="0">
                <a:latin typeface="Consolas" panose="020B0609020204030204" pitchFamily="49" charset="0"/>
                <a:cs typeface="Consolas" panose="020B0609020204030204" pitchFamily="49" charset="0"/>
              </a:rPr>
              <a:t>;  // prints 1</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(-7 == 7)     </a:t>
            </a:r>
            <a:r>
              <a:rPr lang="en-CA" sz="1800" dirty="0">
                <a:latin typeface="Consolas" panose="020B0609020204030204" pitchFamily="49" charset="0"/>
                <a:cs typeface="Consolas" panose="020B0609020204030204" pitchFamily="49" charset="0"/>
              </a:rPr>
              <a:t>&lt;&lt; std::endl</a:t>
            </a:r>
            <a:r>
              <a:rPr lang="en-CA" sz="1800" dirty="0" smtClean="0">
                <a:latin typeface="Consolas" panose="020B0609020204030204" pitchFamily="49" charset="0"/>
                <a:cs typeface="Consolas" panose="020B0609020204030204" pitchFamily="49" charset="0"/>
              </a:rPr>
              <a:t>;  // prints 0</a:t>
            </a:r>
            <a:endParaRPr lang="en-CA" sz="1800" dirty="0">
              <a:latin typeface="Consolas" panose="020B0609020204030204" pitchFamily="49" charset="0"/>
              <a:cs typeface="Consolas" panose="020B0609020204030204" pitchFamily="49" charset="0"/>
            </a:endParaRPr>
          </a:p>
          <a:p>
            <a:pPr marL="0" indent="0" algn="l">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5665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mistakes</a:t>
            </a:r>
            <a:endParaRPr lang="en-CA" dirty="0"/>
          </a:p>
        </p:txBody>
      </p:sp>
      <p:sp>
        <p:nvSpPr>
          <p:cNvPr id="3" name="Content Placeholder 2"/>
          <p:cNvSpPr>
            <a:spLocks noGrp="1"/>
          </p:cNvSpPr>
          <p:nvPr>
            <p:ph idx="1"/>
          </p:nvPr>
        </p:nvSpPr>
        <p:spPr/>
        <p:txBody>
          <a:bodyPr/>
          <a:lstStyle/>
          <a:p>
            <a:r>
              <a:rPr lang="en-CA" dirty="0" smtClean="0"/>
              <a:t>The most common mistake </a:t>
            </a:r>
            <a:r>
              <a:rPr lang="en-CA" dirty="0"/>
              <a:t>is to write </a:t>
            </a:r>
            <a:r>
              <a:rPr lang="en-CA" dirty="0" smtClean="0">
                <a:latin typeface="Consolas" panose="020B0609020204030204" pitchFamily="49" charset="0"/>
                <a:cs typeface="Consolas" panose="020B0609020204030204" pitchFamily="49" charset="0"/>
              </a:rPr>
              <a:t>=</a:t>
            </a:r>
            <a:r>
              <a:rPr lang="en-CA" dirty="0" smtClean="0"/>
              <a:t> when </a:t>
            </a:r>
            <a:r>
              <a:rPr lang="en-CA" dirty="0"/>
              <a:t>you mean </a:t>
            </a:r>
            <a:r>
              <a:rPr lang="en-CA" dirty="0" smtClean="0">
                <a:latin typeface="Consolas" panose="020B0609020204030204" pitchFamily="49" charset="0"/>
                <a:cs typeface="Consolas" panose="020B0609020204030204" pitchFamily="49" charset="0"/>
              </a:rPr>
              <a:t>==</a:t>
            </a:r>
            <a:r>
              <a:rPr lang="en-CA" dirty="0" smtClean="0"/>
              <a:t> </a:t>
            </a:r>
          </a:p>
          <a:p>
            <a:pPr lvl="1"/>
            <a:r>
              <a:rPr lang="en-CA" dirty="0" smtClean="0"/>
              <a:t>The </a:t>
            </a:r>
            <a:r>
              <a:rPr lang="en-CA" dirty="0" smtClean="0">
                <a:latin typeface="Consolas" panose="020B0609020204030204" pitchFamily="49" charset="0"/>
                <a:cs typeface="Consolas" panose="020B0609020204030204" pitchFamily="49" charset="0"/>
              </a:rPr>
              <a:t>=</a:t>
            </a:r>
            <a:r>
              <a:rPr lang="en-CA" dirty="0" smtClean="0"/>
              <a:t> operator is reserved for </a:t>
            </a:r>
            <a:r>
              <a:rPr lang="en-CA" dirty="0" smtClean="0"/>
              <a:t>assignment (to be covered soon)</a:t>
            </a:r>
            <a:endParaRPr lang="en-CA" dirty="0"/>
          </a:p>
          <a:p>
            <a:endParaRPr lang="en-CA" dirty="0" smtClean="0"/>
          </a:p>
          <a:p>
            <a:r>
              <a:rPr lang="en-CA" dirty="0" smtClean="0"/>
              <a:t>Another very common mistake is to write </a:t>
            </a:r>
            <a:r>
              <a:rPr lang="en-CA" dirty="0" smtClean="0">
                <a:latin typeface="Consolas" panose="020B0609020204030204" pitchFamily="49" charset="0"/>
                <a:cs typeface="Consolas" panose="020B0609020204030204" pitchFamily="49" charset="0"/>
              </a:rPr>
              <a:t>=&lt;</a:t>
            </a:r>
            <a:r>
              <a:rPr lang="en-CA" dirty="0" smtClean="0"/>
              <a:t> or </a:t>
            </a:r>
            <a:r>
              <a:rPr lang="en-CA" dirty="0" smtClean="0">
                <a:latin typeface="Consolas" panose="020B0609020204030204" pitchFamily="49" charset="0"/>
                <a:cs typeface="Consolas" panose="020B0609020204030204" pitchFamily="49" charset="0"/>
              </a:rPr>
              <a:t>=&gt;</a:t>
            </a:r>
            <a:r>
              <a:rPr lang="en-CA" dirty="0" smtClean="0"/>
              <a:t> when you</a:t>
            </a:r>
            <a:br>
              <a:rPr lang="en-CA" dirty="0" smtClean="0"/>
            </a:br>
            <a:r>
              <a:rPr lang="en-CA" dirty="0" smtClean="0"/>
              <a:t>mean </a:t>
            </a:r>
            <a:r>
              <a:rPr lang="en-CA" dirty="0" smtClean="0">
                <a:latin typeface="Consolas" panose="020B0609020204030204" pitchFamily="49" charset="0"/>
                <a:cs typeface="Consolas" panose="020B0609020204030204" pitchFamily="49" charset="0"/>
              </a:rPr>
              <a:t>&lt;=</a:t>
            </a:r>
            <a:r>
              <a:rPr lang="en-CA" dirty="0"/>
              <a:t> or </a:t>
            </a:r>
            <a:r>
              <a:rPr lang="en-CA" dirty="0" smtClean="0">
                <a:latin typeface="Consolas" panose="020B0609020204030204" pitchFamily="49" charset="0"/>
                <a:cs typeface="Consolas" panose="020B0609020204030204" pitchFamily="49" charset="0"/>
              </a:rPr>
              <a:t>&gt;=</a:t>
            </a:r>
            <a:r>
              <a:rPr lang="en-CA" dirty="0" smtClean="0"/>
              <a:t>, respectively </a:t>
            </a:r>
          </a:p>
          <a:p>
            <a:pPr lvl="1"/>
            <a:r>
              <a:rPr lang="en-CA" dirty="0" smtClean="0"/>
              <a:t>Remember to write it as you say it:</a:t>
            </a:r>
          </a:p>
          <a:p>
            <a:pPr marL="457200" lvl="1" indent="0" algn="ctr">
              <a:buNone/>
            </a:pPr>
            <a:r>
              <a:rPr lang="en-CA" dirty="0" smtClean="0">
                <a:latin typeface="Times New Roman" panose="02020603050405020304" pitchFamily="18" charset="0"/>
                <a:cs typeface="Times New Roman" panose="02020603050405020304" pitchFamily="18" charset="0"/>
              </a:rPr>
              <a:t>3</a:t>
            </a:r>
            <a:r>
              <a:rPr lang="en-CA" dirty="0" smtClean="0"/>
              <a:t> is less than or equal to </a:t>
            </a:r>
            <a:r>
              <a:rPr lang="en-CA" dirty="0" smtClean="0">
                <a:latin typeface="Times New Roman" panose="02020603050405020304" pitchFamily="18" charset="0"/>
                <a:cs typeface="Times New Roman" panose="02020603050405020304" pitchFamily="18" charset="0"/>
              </a:rPr>
              <a:t>4</a:t>
            </a:r>
          </a:p>
          <a:p>
            <a:pPr marL="457200" lvl="1" indent="0" algn="ctr">
              <a:buNone/>
            </a:pPr>
            <a:r>
              <a:rPr lang="en-CA" dirty="0" smtClean="0">
                <a:latin typeface="Consolas" panose="020B0609020204030204" pitchFamily="49" charset="0"/>
                <a:cs typeface="Consolas" panose="020B0609020204030204" pitchFamily="49" charset="0"/>
              </a:rPr>
              <a:t>3     &lt;        =    4</a:t>
            </a:r>
          </a:p>
          <a:p>
            <a:pPr marL="0" indent="0" algn="l">
              <a:buNone/>
            </a:pPr>
            <a:r>
              <a:rPr lang="en-CA" dirty="0" smtClean="0"/>
              <a:t>	or </a:t>
            </a:r>
            <a:r>
              <a:rPr lang="en-CA" dirty="0" smtClean="0">
                <a:latin typeface="Consolas" panose="020B0609020204030204" pitchFamily="49" charset="0"/>
                <a:cs typeface="Consolas" panose="020B0609020204030204" pitchFamily="49" charset="0"/>
              </a:rPr>
              <a:t>3 &lt;= 4</a:t>
            </a:r>
            <a:endParaRPr lang="en-CA" dirty="0">
              <a:latin typeface="Consolas" panose="020B0609020204030204" pitchFamily="49" charset="0"/>
              <a:cs typeface="Consolas" panose="020B0609020204030204" pitchFamily="49" charset="0"/>
            </a:endParaRPr>
          </a:p>
          <a:p>
            <a:pPr marL="0" indent="0" algn="l">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836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mistakes</a:t>
            </a:r>
          </a:p>
        </p:txBody>
      </p:sp>
      <p:sp>
        <p:nvSpPr>
          <p:cNvPr id="3" name="Content Placeholder 2"/>
          <p:cNvSpPr>
            <a:spLocks noGrp="1"/>
          </p:cNvSpPr>
          <p:nvPr>
            <p:ph idx="1"/>
          </p:nvPr>
        </p:nvSpPr>
        <p:spPr/>
        <p:txBody>
          <a:bodyPr/>
          <a:lstStyle/>
          <a:p>
            <a:r>
              <a:rPr lang="en-CA" dirty="0" smtClean="0"/>
              <a:t>Consider these two mistakes:</a:t>
            </a:r>
          </a:p>
          <a:p>
            <a:pPr marL="800100" lvl="2" indent="0" algn="l">
              <a:buNone/>
            </a:pPr>
            <a:r>
              <a:rPr lang="en-CA" sz="1400" dirty="0">
                <a:latin typeface="Consolas" panose="020B0609020204030204" pitchFamily="49" charset="0"/>
                <a:cs typeface="Consolas" panose="020B0609020204030204" pitchFamily="49" charset="0"/>
              </a:rPr>
              <a:t>#include &lt;iostream&gt;</a:t>
            </a:r>
          </a:p>
          <a:p>
            <a:pPr marL="800100" lvl="2" indent="0" algn="l">
              <a:buNone/>
            </a:pPr>
            <a:endParaRPr lang="en-CA" sz="1400" dirty="0">
              <a:latin typeface="Consolas" panose="020B0609020204030204" pitchFamily="49" charset="0"/>
              <a:cs typeface="Consolas" panose="020B0609020204030204" pitchFamily="49" charset="0"/>
            </a:endParaRPr>
          </a:p>
          <a:p>
            <a:pPr marL="800100" lvl="2" indent="0" algn="l">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a:t>
            </a:r>
          </a:p>
          <a:p>
            <a:pPr marL="800100" lvl="2" indent="0" algn="l">
              <a:buNone/>
            </a:pPr>
            <a:endParaRPr lang="en-CA" sz="1400" dirty="0">
              <a:latin typeface="Consolas" panose="020B0609020204030204" pitchFamily="49" charset="0"/>
              <a:cs typeface="Consolas" panose="020B0609020204030204" pitchFamily="49" charset="0"/>
            </a:endParaRPr>
          </a:p>
          <a:p>
            <a:pPr marL="800100" lvl="2" indent="0" algn="l">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 {</a:t>
            </a:r>
          </a:p>
          <a:p>
            <a:pPr marL="800100" lvl="2" indent="0" algn="l">
              <a:buNone/>
            </a:pPr>
            <a:r>
              <a:rPr lang="en-CA" sz="1400" dirty="0">
                <a:latin typeface="Consolas" panose="020B0609020204030204" pitchFamily="49" charset="0"/>
                <a:cs typeface="Consolas" panose="020B0609020204030204" pitchFamily="49" charset="0"/>
              </a:rPr>
              <a:t>    std::cout &lt;&lt; (3 </a:t>
            </a:r>
            <a:r>
              <a:rPr lang="en-CA" sz="1400" b="1" dirty="0">
                <a:solidFill>
                  <a:srgbClr val="FF0000"/>
                </a:solidFill>
                <a:latin typeface="Consolas" panose="020B0609020204030204" pitchFamily="49" charset="0"/>
                <a:cs typeface="Consolas" panose="020B0609020204030204" pitchFamily="49" charset="0"/>
              </a:rPr>
              <a:t>=&lt;</a:t>
            </a:r>
            <a:r>
              <a:rPr lang="en-CA" sz="1400" dirty="0">
                <a:latin typeface="Consolas" panose="020B0609020204030204" pitchFamily="49" charset="0"/>
                <a:cs typeface="Consolas" panose="020B0609020204030204" pitchFamily="49" charset="0"/>
              </a:rPr>
              <a:t> 4) &lt;&lt; std::endl;</a:t>
            </a:r>
          </a:p>
          <a:p>
            <a:pPr marL="800100" lvl="2" indent="0" algn="l">
              <a:buNone/>
            </a:pPr>
            <a:r>
              <a:rPr lang="en-CA" sz="1400" dirty="0">
                <a:latin typeface="Consolas" panose="020B0609020204030204" pitchFamily="49" charset="0"/>
                <a:cs typeface="Consolas" panose="020B0609020204030204" pitchFamily="49" charset="0"/>
              </a:rPr>
              <a:t>    std::cout &lt;&lt; (3 </a:t>
            </a:r>
            <a:r>
              <a:rPr lang="en-CA" sz="1400" b="1" dirty="0">
                <a:solidFill>
                  <a:srgbClr val="FF0000"/>
                </a:solidFill>
                <a:latin typeface="Consolas" panose="020B0609020204030204" pitchFamily="49" charset="0"/>
                <a:cs typeface="Consolas" panose="020B0609020204030204" pitchFamily="49" charset="0"/>
              </a:rPr>
              <a:t>=&gt; </a:t>
            </a:r>
            <a:r>
              <a:rPr lang="en-CA" sz="1400" dirty="0">
                <a:latin typeface="Consolas" panose="020B0609020204030204" pitchFamily="49" charset="0"/>
                <a:cs typeface="Consolas" panose="020B0609020204030204" pitchFamily="49" charset="0"/>
              </a:rPr>
              <a:t>4) &lt;&lt; std::endl;</a:t>
            </a:r>
          </a:p>
          <a:p>
            <a:pPr marL="800100" lvl="2" indent="0" algn="l">
              <a:buNone/>
            </a:pPr>
            <a:endParaRPr lang="en-CA" sz="1400" dirty="0">
              <a:latin typeface="Consolas" panose="020B0609020204030204" pitchFamily="49" charset="0"/>
              <a:cs typeface="Consolas" panose="020B0609020204030204" pitchFamily="49" charset="0"/>
            </a:endParaRPr>
          </a:p>
          <a:p>
            <a:pPr marL="800100" lvl="2" indent="0" algn="l">
              <a:buNone/>
            </a:pPr>
            <a:r>
              <a:rPr lang="en-CA" sz="1400" dirty="0">
                <a:latin typeface="Consolas" panose="020B0609020204030204" pitchFamily="49" charset="0"/>
                <a:cs typeface="Consolas" panose="020B0609020204030204" pitchFamily="49" charset="0"/>
              </a:rPr>
              <a:t>    return 0;</a:t>
            </a:r>
          </a:p>
          <a:p>
            <a:pPr marL="800100" lvl="2" indent="0" algn="l">
              <a:buNone/>
            </a:pPr>
            <a:r>
              <a:rPr lang="en-CA" sz="1400" dirty="0">
                <a:latin typeface="Consolas" panose="020B0609020204030204" pitchFamily="49" charset="0"/>
                <a:cs typeface="Consolas" panose="020B0609020204030204" pitchFamily="49" charset="0"/>
              </a:rPr>
              <a:t>}</a:t>
            </a:r>
          </a:p>
          <a:p>
            <a:pPr algn="l"/>
            <a:r>
              <a:rPr lang="en-CA" dirty="0"/>
              <a:t>The error messages can be a little </a:t>
            </a:r>
            <a:r>
              <a:rPr lang="en-CA" dirty="0" smtClean="0"/>
              <a:t>opaque, but you can see the issue:</a:t>
            </a:r>
            <a:endParaRPr lang="en-CA" dirty="0"/>
          </a:p>
          <a:p>
            <a:pPr marL="800100" lvl="2" indent="0" algn="l">
              <a:buNone/>
            </a:pPr>
            <a:r>
              <a:rPr lang="en-CA" sz="1400" b="1" dirty="0" smtClean="0">
                <a:solidFill>
                  <a:srgbClr val="0070C0"/>
                </a:solidFill>
                <a:latin typeface="Consolas" panose="020B0609020204030204" pitchFamily="49" charset="0"/>
                <a:cs typeface="Consolas" panose="020B0609020204030204" pitchFamily="49" charset="0"/>
              </a:rPr>
              <a:t>example.cpp</a:t>
            </a:r>
            <a:r>
              <a:rPr lang="en-CA" sz="1400" dirty="0">
                <a:latin typeface="Consolas" panose="020B0609020204030204" pitchFamily="49" charset="0"/>
                <a:cs typeface="Consolas" panose="020B0609020204030204" pitchFamily="49" charset="0"/>
              </a:rPr>
              <a:t>: In function </a:t>
            </a: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800100" lvl="2" indent="0" algn="l">
              <a:buNone/>
            </a:pPr>
            <a:r>
              <a:rPr lang="en-CA" sz="1400" b="1" dirty="0" smtClean="0">
                <a:solidFill>
                  <a:srgbClr val="0070C0"/>
                </a:solidFill>
                <a:latin typeface="Consolas" panose="020B0609020204030204" pitchFamily="49" charset="0"/>
                <a:cs typeface="Consolas" panose="020B0609020204030204" pitchFamily="49" charset="0"/>
              </a:rPr>
              <a:t>example.cpp:6:22</a:t>
            </a:r>
            <a:r>
              <a:rPr lang="en-CA" sz="1400" dirty="0">
                <a:latin typeface="Consolas" panose="020B0609020204030204" pitchFamily="49" charset="0"/>
                <a:cs typeface="Consolas" panose="020B0609020204030204" pitchFamily="49" charset="0"/>
              </a:rPr>
              <a:t>: error: expected primary-expression before </a:t>
            </a:r>
            <a:r>
              <a:rPr lang="en-CA" sz="1400" dirty="0" smtClean="0">
                <a:latin typeface="Consolas" panose="020B0609020204030204" pitchFamily="49" charset="0"/>
                <a:cs typeface="Consolas" panose="020B0609020204030204" pitchFamily="49" charset="0"/>
              </a:rPr>
              <a:t>'&lt;' </a:t>
            </a:r>
            <a:r>
              <a:rPr lang="en-CA" sz="1400" dirty="0">
                <a:latin typeface="Consolas" panose="020B0609020204030204" pitchFamily="49" charset="0"/>
                <a:cs typeface="Consolas" panose="020B0609020204030204" pitchFamily="49" charset="0"/>
              </a:rPr>
              <a:t>token</a:t>
            </a:r>
          </a:p>
          <a:p>
            <a:pPr marL="800100" lvl="2" indent="0" algn="l">
              <a:buNone/>
            </a:pPr>
            <a:r>
              <a:rPr lang="en-CA" sz="1400" dirty="0">
                <a:latin typeface="Consolas" panose="020B0609020204030204" pitchFamily="49" charset="0"/>
                <a:cs typeface="Consolas" panose="020B0609020204030204" pitchFamily="49" charset="0"/>
              </a:rPr>
              <a:t>     std::cout &lt;&lt; (3 =&lt; 4) &lt;&lt; std::endl;</a:t>
            </a:r>
          </a:p>
          <a:p>
            <a:pPr marL="800100" lvl="2" indent="0" algn="l">
              <a:buNone/>
            </a:pPr>
            <a:r>
              <a:rPr lang="en-CA" sz="1400" b="1" dirty="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a:t>
            </a:r>
          </a:p>
          <a:p>
            <a:pPr marL="800100" lvl="2" indent="0" algn="l">
              <a:buNone/>
            </a:pPr>
            <a:r>
              <a:rPr lang="en-CA" sz="1400" b="1" dirty="0" smtClean="0">
                <a:solidFill>
                  <a:srgbClr val="0070C0"/>
                </a:solidFill>
                <a:latin typeface="Consolas" panose="020B0609020204030204" pitchFamily="49" charset="0"/>
                <a:cs typeface="Consolas" panose="020B0609020204030204" pitchFamily="49" charset="0"/>
              </a:rPr>
              <a:t>example.cpp:7:22</a:t>
            </a:r>
            <a:r>
              <a:rPr lang="en-CA" sz="1400" dirty="0">
                <a:latin typeface="Consolas" panose="020B0609020204030204" pitchFamily="49" charset="0"/>
                <a:cs typeface="Consolas" panose="020B0609020204030204" pitchFamily="49" charset="0"/>
              </a:rPr>
              <a:t>: error: expected primary-expression before </a:t>
            </a:r>
            <a:r>
              <a:rPr lang="en-CA" sz="1400" dirty="0" smtClean="0">
                <a:latin typeface="Consolas" panose="020B0609020204030204" pitchFamily="49" charset="0"/>
                <a:cs typeface="Consolas" panose="020B0609020204030204" pitchFamily="49" charset="0"/>
              </a:rPr>
              <a:t>'&gt;' </a:t>
            </a:r>
            <a:r>
              <a:rPr lang="en-CA" sz="1400" dirty="0">
                <a:latin typeface="Consolas" panose="020B0609020204030204" pitchFamily="49" charset="0"/>
                <a:cs typeface="Consolas" panose="020B0609020204030204" pitchFamily="49" charset="0"/>
              </a:rPr>
              <a:t>token</a:t>
            </a:r>
          </a:p>
          <a:p>
            <a:pPr marL="800100" lvl="2" indent="0" algn="l">
              <a:buNone/>
            </a:pPr>
            <a:r>
              <a:rPr lang="en-CA" sz="1400" dirty="0">
                <a:latin typeface="Consolas" panose="020B0609020204030204" pitchFamily="49" charset="0"/>
                <a:cs typeface="Consolas" panose="020B0609020204030204" pitchFamily="49" charset="0"/>
              </a:rPr>
              <a:t>     std::cout &lt;&lt; (3 =&gt; 4) &lt;&lt; std::endl;</a:t>
            </a:r>
          </a:p>
          <a:p>
            <a:pPr marL="800100" lvl="2" indent="0" algn="l">
              <a:buNone/>
            </a:pPr>
            <a:r>
              <a:rPr lang="en-CA" sz="1400" dirty="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a:t>
            </a:r>
            <a:endParaRPr lang="en-CA" sz="1400" b="1" dirty="0">
              <a:solidFill>
                <a:srgbClr val="FF0000"/>
              </a:solidFill>
              <a:latin typeface="Consolas" panose="020B0609020204030204" pitchFamily="49" charset="0"/>
              <a:cs typeface="Consolas" panose="020B0609020204030204" pitchFamily="49" charset="0"/>
            </a:endParaRPr>
          </a:p>
        </p:txBody>
      </p:sp>
      <p:sp>
        <p:nvSpPr>
          <p:cNvPr id="4" name="TextBox 3"/>
          <p:cNvSpPr txBox="1"/>
          <p:nvPr/>
        </p:nvSpPr>
        <p:spPr>
          <a:xfrm>
            <a:off x="3419872" y="3871817"/>
            <a:ext cx="5153975"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Write it as you say it: 3 is </a:t>
            </a:r>
            <a:r>
              <a:rPr lang="en-US" u="sng" dirty="0" smtClean="0">
                <a:solidFill>
                  <a:srgbClr val="0070C0"/>
                </a:solidFill>
                <a:latin typeface="Georgia" panose="02040502050405020303" pitchFamily="18" charset="0"/>
              </a:rPr>
              <a:t>less than</a:t>
            </a:r>
            <a:r>
              <a:rPr lang="en-US" dirty="0" smtClean="0">
                <a:solidFill>
                  <a:srgbClr val="0070C0"/>
                </a:solidFill>
                <a:latin typeface="Georgia" panose="02040502050405020303" pitchFamily="18" charset="0"/>
              </a:rPr>
              <a:t> or </a:t>
            </a:r>
            <a:r>
              <a:rPr lang="en-US" u="sng" dirty="0" smtClean="0">
                <a:solidFill>
                  <a:srgbClr val="0070C0"/>
                </a:solidFill>
                <a:latin typeface="Georgia" panose="02040502050405020303" pitchFamily="18" charset="0"/>
              </a:rPr>
              <a:t>equal to</a:t>
            </a:r>
            <a:r>
              <a:rPr lang="en-US" dirty="0" smtClean="0">
                <a:solidFill>
                  <a:srgbClr val="0070C0"/>
                </a:solidFill>
                <a:latin typeface="Georgia" panose="02040502050405020303" pitchFamily="18" charset="0"/>
              </a:rPr>
              <a:t> 4</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58976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Complementary operators</a:t>
            </a:r>
            <a:endParaRPr lang="en-CA" dirty="0"/>
          </a:p>
        </p:txBody>
      </p:sp>
      <p:sp>
        <p:nvSpPr>
          <p:cNvPr id="3" name="Content Placeholder 2"/>
          <p:cNvSpPr>
            <a:spLocks noGrp="1"/>
          </p:cNvSpPr>
          <p:nvPr>
            <p:ph idx="1"/>
          </p:nvPr>
        </p:nvSpPr>
        <p:spPr/>
        <p:txBody>
          <a:bodyPr/>
          <a:lstStyle/>
          <a:p>
            <a:r>
              <a:rPr lang="en-CA" dirty="0" smtClean="0"/>
              <a:t>If </a:t>
            </a:r>
            <a:r>
              <a:rPr lang="en-CA" dirty="0" smtClean="0">
                <a:latin typeface="Consolas" panose="020B0609020204030204" pitchFamily="49" charset="0"/>
                <a:cs typeface="Consolas" panose="020B0609020204030204" pitchFamily="49" charset="0"/>
              </a:rPr>
              <a:t>x</a:t>
            </a:r>
            <a:r>
              <a:rPr lang="en-CA" dirty="0" smtClean="0"/>
              <a:t> and </a:t>
            </a:r>
            <a:r>
              <a:rPr lang="en-CA" dirty="0" smtClean="0">
                <a:latin typeface="Consolas" panose="020B0609020204030204" pitchFamily="49" charset="0"/>
                <a:cs typeface="Consolas" panose="020B0609020204030204" pitchFamily="49" charset="0"/>
              </a:rPr>
              <a:t>y</a:t>
            </a:r>
            <a:r>
              <a:rPr lang="en-CA" dirty="0" smtClean="0"/>
              <a:t> are different values, note these relationship:</a:t>
            </a:r>
          </a:p>
          <a:p>
            <a:pPr marL="400050" lvl="1" indent="0" algn="ctr">
              <a:buNone/>
            </a:pPr>
            <a:r>
              <a:rPr lang="en-CA" sz="9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 &lt; y		x &gt;= y</a:t>
            </a:r>
          </a:p>
          <a:p>
            <a:pPr marL="400050" lvl="1" indent="0" algn="ctr">
              <a:buNone/>
            </a:pPr>
            <a:r>
              <a:rPr lang="en-CA" dirty="0" smtClean="0">
                <a:latin typeface="Consolas" panose="020B0609020204030204" pitchFamily="49" charset="0"/>
                <a:cs typeface="Consolas" panose="020B0609020204030204" pitchFamily="49" charset="0"/>
              </a:rPr>
              <a:t>x == y		x != y</a:t>
            </a:r>
          </a:p>
          <a:p>
            <a:pPr marL="400050" lvl="1" indent="0" algn="ctr">
              <a:buNone/>
            </a:pPr>
            <a:r>
              <a:rPr lang="en-CA" sz="9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 &gt; y		x &lt;= y</a:t>
            </a:r>
            <a:endParaRPr lang="en-CA" dirty="0">
              <a:latin typeface="Consolas" panose="020B0609020204030204" pitchFamily="49" charset="0"/>
              <a:cs typeface="Consolas" panose="020B0609020204030204" pitchFamily="49" charset="0"/>
            </a:endParaRPr>
          </a:p>
          <a:p>
            <a:pPr algn="l"/>
            <a:endParaRPr lang="en-CA" dirty="0" smtClean="0"/>
          </a:p>
          <a:p>
            <a:r>
              <a:rPr lang="en-CA" dirty="0" smtClean="0"/>
              <a:t>The result in the first column will always be the </a:t>
            </a:r>
            <a:r>
              <a:rPr lang="en-CA" i="1" dirty="0" smtClean="0"/>
              <a:t>opposite</a:t>
            </a:r>
            <a:r>
              <a:rPr lang="en-CA" dirty="0" smtClean="0"/>
              <a:t> of the result in the second:</a:t>
            </a:r>
          </a:p>
          <a:p>
            <a:pPr lvl="1"/>
            <a:r>
              <a:rPr lang="en-CA" dirty="0" smtClean="0"/>
              <a:t>The opposite of </a:t>
            </a:r>
            <a:r>
              <a:rPr lang="en-CA" dirty="0" smtClean="0">
                <a:latin typeface="Consolas" panose="020B0609020204030204" pitchFamily="49" charset="0"/>
                <a:cs typeface="Consolas" panose="020B0609020204030204" pitchFamily="49" charset="0"/>
              </a:rPr>
              <a:t>true</a:t>
            </a:r>
            <a:r>
              <a:rPr lang="en-CA" dirty="0" smtClean="0"/>
              <a:t> is </a:t>
            </a:r>
            <a:r>
              <a:rPr lang="en-CA" dirty="0" smtClean="0">
                <a:latin typeface="Consolas" panose="020B0609020204030204" pitchFamily="49" charset="0"/>
                <a:cs typeface="Consolas" panose="020B0609020204030204" pitchFamily="49" charset="0"/>
              </a:rPr>
              <a:t>false</a:t>
            </a:r>
            <a:r>
              <a:rPr lang="en-CA" dirty="0" smtClean="0"/>
              <a:t>, and the opposite of </a:t>
            </a:r>
            <a:r>
              <a:rPr lang="en-CA" dirty="0" smtClean="0">
                <a:latin typeface="Consolas" panose="020B0609020204030204" pitchFamily="49" charset="0"/>
                <a:cs typeface="Consolas" panose="020B0609020204030204" pitchFamily="49" charset="0"/>
              </a:rPr>
              <a:t>false</a:t>
            </a:r>
            <a:r>
              <a:rPr lang="en-CA" dirty="0" smtClean="0"/>
              <a:t> is </a:t>
            </a:r>
            <a:r>
              <a:rPr lang="en-CA" dirty="0" smtClean="0">
                <a:latin typeface="Consolas" panose="020B0609020204030204" pitchFamily="49" charset="0"/>
                <a:cs typeface="Consolas" panose="020B0609020204030204" pitchFamily="49" charset="0"/>
              </a:rPr>
              <a:t>true</a:t>
            </a:r>
          </a:p>
          <a:p>
            <a:pPr lvl="1"/>
            <a:r>
              <a:rPr lang="en-CA" dirty="0" smtClean="0"/>
              <a:t>In Boolean logic, we call this </a:t>
            </a:r>
            <a:r>
              <a:rPr lang="en-CA" i="1" dirty="0" smtClean="0"/>
              <a:t>negation</a:t>
            </a:r>
            <a:r>
              <a:rPr lang="en-CA" dirty="0" smtClean="0"/>
              <a:t> </a:t>
            </a:r>
          </a:p>
          <a:p>
            <a:pPr lvl="1"/>
            <a:endParaRPr lang="en-CA" dirty="0" smtClean="0"/>
          </a:p>
          <a:p>
            <a:r>
              <a:rPr lang="en-CA" dirty="0" smtClean="0"/>
              <a:t>The term </a:t>
            </a:r>
            <a:r>
              <a:rPr lang="en-CA" i="1" dirty="0" smtClean="0"/>
              <a:t>complementary</a:t>
            </a:r>
            <a:r>
              <a:rPr lang="en-CA" dirty="0" smtClean="0"/>
              <a:t> means “that which completes”</a:t>
            </a:r>
          </a:p>
          <a:p>
            <a:pPr lvl="1"/>
            <a:r>
              <a:rPr lang="en-CA" dirty="0" smtClean="0"/>
              <a:t>There is the sine of an angle, but it is only with the complement of the sine—the cosine—that we know where we are on the circle</a:t>
            </a:r>
            <a:endParaRPr lang="en-CA" dirty="0"/>
          </a:p>
        </p:txBody>
      </p:sp>
    </p:spTree>
    <p:extLst>
      <p:ext uri="{BB962C8B-B14F-4D97-AF65-F5344CB8AC3E}">
        <p14:creationId xmlns:p14="http://schemas.microsoft.com/office/powerpoint/2010/main" val="22798179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71068</TotalTime>
  <Words>839</Words>
  <Application>Microsoft Office PowerPoint</Application>
  <PresentationFormat>On-screen Show (4:3)</PresentationFormat>
  <Paragraphs>149</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Equation</vt:lpstr>
      <vt:lpstr>Comparison operators</vt:lpstr>
      <vt:lpstr>Outline</vt:lpstr>
      <vt:lpstr>Comparison operators</vt:lpstr>
      <vt:lpstr>Comparison operators</vt:lpstr>
      <vt:lpstr>Comparison operators</vt:lpstr>
      <vt:lpstr>Comparison operators</vt:lpstr>
      <vt:lpstr>Common mistakes</vt:lpstr>
      <vt:lpstr>Common mistakes</vt:lpstr>
      <vt:lpstr>Complementary operators</vt:lpstr>
      <vt:lpstr>Sequences of comparison operators</vt:lpstr>
      <vt:lpstr>Upcasting</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1358</cp:revision>
  <dcterms:created xsi:type="dcterms:W3CDTF">2009-09-11T23:00:44Z</dcterms:created>
  <dcterms:modified xsi:type="dcterms:W3CDTF">2019-08-01T21:15:13Z</dcterms:modified>
</cp:coreProperties>
</file>